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60" r:id="rId1"/>
  </p:sldMasterIdLst>
  <p:notesMasterIdLst>
    <p:notesMasterId r:id="rId28"/>
  </p:notesMasterIdLst>
  <p:handoutMasterIdLst>
    <p:handoutMasterId r:id="rId29"/>
  </p:handoutMasterIdLst>
  <p:sldIdLst>
    <p:sldId id="369" r:id="rId2"/>
    <p:sldId id="357" r:id="rId3"/>
    <p:sldId id="354" r:id="rId4"/>
    <p:sldId id="416" r:id="rId5"/>
    <p:sldId id="417" r:id="rId6"/>
    <p:sldId id="418" r:id="rId7"/>
    <p:sldId id="360" r:id="rId8"/>
    <p:sldId id="419" r:id="rId9"/>
    <p:sldId id="435" r:id="rId10"/>
    <p:sldId id="429" r:id="rId11"/>
    <p:sldId id="428" r:id="rId12"/>
    <p:sldId id="437" r:id="rId13"/>
    <p:sldId id="415" r:id="rId14"/>
    <p:sldId id="433" r:id="rId15"/>
    <p:sldId id="341" r:id="rId16"/>
    <p:sldId id="356" r:id="rId17"/>
    <p:sldId id="343" r:id="rId18"/>
    <p:sldId id="362" r:id="rId19"/>
    <p:sldId id="364" r:id="rId20"/>
    <p:sldId id="431" r:id="rId21"/>
    <p:sldId id="432" r:id="rId22"/>
    <p:sldId id="436" r:id="rId23"/>
    <p:sldId id="355" r:id="rId24"/>
    <p:sldId id="427" r:id="rId25"/>
    <p:sldId id="348" r:id="rId26"/>
    <p:sldId id="336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gray" frameSlides="1"/>
  <p:clrMru>
    <a:srgbClr val="182BBF"/>
    <a:srgbClr val="19C00A"/>
    <a:srgbClr val="3733BF"/>
    <a:srgbClr val="9F3BBF"/>
    <a:srgbClr val="AC7A01"/>
    <a:srgbClr val="DA9A00"/>
    <a:srgbClr val="D54EFF"/>
    <a:srgbClr val="A2FF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137" autoAdjust="0"/>
    <p:restoredTop sz="94386"/>
  </p:normalViewPr>
  <p:slideViewPr>
    <p:cSldViewPr snapToGrid="0" snapToObjects="1">
      <p:cViewPr varScale="1">
        <p:scale>
          <a:sx n="87" d="100"/>
          <a:sy n="87" d="100"/>
        </p:scale>
        <p:origin x="520" y="200"/>
      </p:cViewPr>
      <p:guideLst>
        <p:guide orient="horz" pos="2160"/>
        <p:guide pos="2880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US" sz="1600" b="1" dirty="0">
                <a:latin typeface="Trebuchet MS" panose="020B0703020202090204" pitchFamily="34" charset="0"/>
              </a:rPr>
              <a:t>Anti-Asian/Pacific Islander Incidents </a:t>
            </a:r>
          </a:p>
          <a:p>
            <a:pPr>
              <a:defRPr sz="1600">
                <a:latin typeface="Trebuchet MS" panose="020B0703020202090204" pitchFamily="34" charset="0"/>
              </a:defRPr>
            </a:pPr>
            <a:r>
              <a:rPr lang="en-US" sz="1600" b="1" dirty="0">
                <a:latin typeface="Trebuchet MS" panose="020B0703020202090204" pitchFamily="34" charset="0"/>
              </a:rPr>
              <a:t>By Year</a:t>
            </a:r>
          </a:p>
        </c:rich>
      </c:tx>
      <c:layout>
        <c:manualLayout>
          <c:xMode val="edge"/>
          <c:yMode val="edge"/>
          <c:x val="0.20004691205994868"/>
          <c:y val="3.0408854205697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'Anti-AsianPacific Islander'!$A$2</c:f>
              <c:strCache>
                <c:ptCount val="1"/>
                <c:pt idx="0">
                  <c:v>Hate Crime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'Anti-AsianPacific Islander'!$B$1:$E$1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'Anti-AsianPacific Islander'!$B$2:$E$2</c:f>
              <c:numCache>
                <c:formatCode>General</c:formatCode>
                <c:ptCount val="4"/>
                <c:pt idx="0">
                  <c:v>6</c:v>
                </c:pt>
                <c:pt idx="1">
                  <c:v>6</c:v>
                </c:pt>
                <c:pt idx="2">
                  <c:v>9</c:v>
                </c:pt>
                <c:pt idx="3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0E-FE45-ABB7-7ECB65C19A70}"/>
            </c:ext>
          </c:extLst>
        </c:ser>
        <c:ser>
          <c:idx val="1"/>
          <c:order val="1"/>
          <c:tx>
            <c:strRef>
              <c:f>'Anti-AsianPacific Islander'!$A$3</c:f>
              <c:strCache>
                <c:ptCount val="1"/>
                <c:pt idx="0">
                  <c:v>Crimes with Bias Elements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'Anti-AsianPacific Islander'!$B$1:$E$1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'Anti-AsianPacific Islander'!$B$3:$E$3</c:f>
              <c:numCache>
                <c:formatCode>General</c:formatCode>
                <c:ptCount val="4"/>
                <c:pt idx="0">
                  <c:v>5</c:v>
                </c:pt>
                <c:pt idx="1">
                  <c:v>13</c:v>
                </c:pt>
                <c:pt idx="2">
                  <c:v>10</c:v>
                </c:pt>
                <c:pt idx="3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D0E-FE45-ABB7-7ECB65C19A70}"/>
            </c:ext>
          </c:extLst>
        </c:ser>
        <c:ser>
          <c:idx val="2"/>
          <c:order val="2"/>
          <c:tx>
            <c:strRef>
              <c:f>'Anti-AsianPacific Islander'!$A$4</c:f>
              <c:strCache>
                <c:ptCount val="1"/>
                <c:pt idx="0">
                  <c:v>Non Criminal Bias Incident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'Anti-AsianPacific Islander'!$B$1:$E$1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'Anti-AsianPacific Islander'!$B$4:$E$4</c:f>
              <c:numCache>
                <c:formatCode>General</c:formatCode>
                <c:ptCount val="4"/>
                <c:pt idx="0">
                  <c:v>8</c:v>
                </c:pt>
                <c:pt idx="1">
                  <c:v>10</c:v>
                </c:pt>
                <c:pt idx="2">
                  <c:v>5</c:v>
                </c:pt>
                <c:pt idx="3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D0E-FE45-ABB7-7ECB65C19A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14284703"/>
        <c:axId val="912551727"/>
      </c:barChart>
      <c:catAx>
        <c:axId val="9142847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2551727"/>
        <c:crosses val="autoZero"/>
        <c:auto val="1"/>
        <c:lblAlgn val="ctr"/>
        <c:lblOffset val="100"/>
        <c:noMultiLvlLbl val="0"/>
      </c:catAx>
      <c:valAx>
        <c:axId val="9125517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US"/>
          </a:p>
        </c:txPr>
        <c:crossAx val="9142847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1585823412153213"/>
          <c:w val="1"/>
          <c:h val="0.184141878098571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01B52B-B41C-534A-8579-4615FC9C35F4}" type="datetimeFigureOut">
              <a:rPr lang="en-US" smtClean="0"/>
              <a:pPr/>
              <a:t>2/25/21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161866-11E5-B740-96C6-BAD5EDA4A6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52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7D150-21B2-5144-A573-EB2055DA682E}" type="datetimeFigureOut">
              <a:rPr lang="en-US" smtClean="0"/>
              <a:pPr/>
              <a:t>2/25/21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8B8BD3-D1E7-A740-B76B-DE1613D16F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075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737053-F4E8-2B45-82CC-6810859F4B40}" type="slidenum">
              <a:rPr lang="en-US"/>
              <a:pPr/>
              <a:t>1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83" charset="0"/>
              <a:ea typeface="ＭＳ Ｐゴシック" pitchFamily="-83" charset="-128"/>
              <a:cs typeface="ＭＳ Ｐゴシック" pitchFamily="-8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9210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B8BD3-D1E7-A740-B76B-DE1613D16FC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72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B8BD3-D1E7-A740-B76B-DE1613D16FC1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7308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B8BD3-D1E7-A740-B76B-DE1613D16FC1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1517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B8BD3-D1E7-A740-B76B-DE1613D16FC1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4830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B8BD3-D1E7-A740-B76B-DE1613D16FC1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9688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B8BD3-D1E7-A740-B76B-DE1613D16FC1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7965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B8BD3-D1E7-A740-B76B-DE1613D16FC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880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B8BD3-D1E7-A740-B76B-DE1613D16FC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7207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B8BD3-D1E7-A740-B76B-DE1613D16FC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77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B8BD3-D1E7-A740-B76B-DE1613D16FC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05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B8BD3-D1E7-A740-B76B-DE1613D16FC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40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B8BD3-D1E7-A740-B76B-DE1613D16FC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13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B8BD3-D1E7-A740-B76B-DE1613D16FC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21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B8BD3-D1E7-A740-B76B-DE1613D16FC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516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B8BD3-D1E7-A740-B76B-DE1613D16FC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206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B8BD3-D1E7-A740-B76B-DE1613D16FC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194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B8BD3-D1E7-A740-B76B-DE1613D16FC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842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B8BD3-D1E7-A740-B76B-DE1613D16FC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545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B8BD3-D1E7-A740-B76B-DE1613D16FC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217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F32DE-5D0E-CB43-B6EE-295107D3B24A}" type="datetimeFigureOut">
              <a:rPr lang="en-US" smtClean="0"/>
              <a:pPr/>
              <a:t>2/25/21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F02A44E7-BF09-0B42-A59B-B20860D56E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F32DE-5D0E-CB43-B6EE-295107D3B24A}" type="datetimeFigureOut">
              <a:rPr lang="en-US" smtClean="0"/>
              <a:pPr/>
              <a:t>2/25/21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F02A44E7-BF09-0B42-A59B-B20860D56E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F32DE-5D0E-CB43-B6EE-295107D3B24A}" type="datetimeFigureOut">
              <a:rPr lang="en-US" smtClean="0"/>
              <a:pPr/>
              <a:t>2/25/21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F02A44E7-BF09-0B42-A59B-B20860D56E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F32DE-5D0E-CB43-B6EE-295107D3B24A}" type="datetimeFigureOut">
              <a:rPr lang="en-US" smtClean="0"/>
              <a:pPr/>
              <a:t>2/25/21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F02A44E7-BF09-0B42-A59B-B20860D56E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F32DE-5D0E-CB43-B6EE-295107D3B24A}" type="datetimeFigureOut">
              <a:rPr lang="en-US" smtClean="0"/>
              <a:pPr/>
              <a:t>2/25/21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F02A44E7-BF09-0B42-A59B-B20860D56E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F32DE-5D0E-CB43-B6EE-295107D3B24A}" type="datetimeFigureOut">
              <a:rPr lang="en-US" smtClean="0"/>
              <a:pPr/>
              <a:t>2/25/21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F02A44E7-BF09-0B42-A59B-B20860D56E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F32DE-5D0E-CB43-B6EE-295107D3B24A}" type="datetimeFigureOut">
              <a:rPr lang="en-US" smtClean="0"/>
              <a:pPr/>
              <a:t>2/25/21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44E7-BF09-0B42-A59B-B20860D56E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F32DE-5D0E-CB43-B6EE-295107D3B24A}" type="datetimeFigureOut">
              <a:rPr lang="en-US" smtClean="0"/>
              <a:pPr/>
              <a:t>2/25/21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44E7-BF09-0B42-A59B-B20860D56E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F32DE-5D0E-CB43-B6EE-295107D3B24A}" type="datetimeFigureOut">
              <a:rPr lang="en-US" smtClean="0"/>
              <a:pPr/>
              <a:t>2/25/21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44E7-BF09-0B42-A59B-B20860D56E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F32DE-5D0E-CB43-B6EE-295107D3B24A}" type="datetimeFigureOut">
              <a:rPr lang="en-US" smtClean="0"/>
              <a:pPr/>
              <a:t>2/25/21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F02A44E7-BF09-0B42-A59B-B20860D56E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F32DE-5D0E-CB43-B6EE-295107D3B24A}" type="datetimeFigureOut">
              <a:rPr lang="en-US" smtClean="0"/>
              <a:pPr/>
              <a:t>2/25/21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F02A44E7-BF09-0B42-A59B-B20860D56E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F32DE-5D0E-CB43-B6EE-295107D3B24A}" type="datetimeFigureOut">
              <a:rPr lang="en-US" smtClean="0"/>
              <a:pPr/>
              <a:t>2/25/21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F02A44E7-BF09-0B42-A59B-B20860D56E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F32DE-5D0E-CB43-B6EE-295107D3B24A}" type="datetimeFigureOut">
              <a:rPr lang="en-US" smtClean="0"/>
              <a:pPr/>
              <a:t>2/25/21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44E7-BF09-0B42-A59B-B20860D56E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F32DE-5D0E-CB43-B6EE-295107D3B24A}" type="datetimeFigureOut">
              <a:rPr lang="en-US" smtClean="0"/>
              <a:pPr/>
              <a:t>2/25/21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44E7-BF09-0B42-A59B-B20860D56E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F32DE-5D0E-CB43-B6EE-295107D3B24A}" type="datetimeFigureOut">
              <a:rPr lang="en-US" smtClean="0"/>
              <a:pPr/>
              <a:t>2/25/21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44E7-BF09-0B42-A59B-B20860D56E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F32DE-5D0E-CB43-B6EE-295107D3B24A}" type="datetimeFigureOut">
              <a:rPr lang="en-US" smtClean="0"/>
              <a:pPr/>
              <a:t>2/25/21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F02A44E7-BF09-0B42-A59B-B20860D56E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F32DE-5D0E-CB43-B6EE-295107D3B24A}" type="datetimeFigureOut">
              <a:rPr lang="en-US" smtClean="0"/>
              <a:pPr/>
              <a:t>2/25/21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02A44E7-BF09-0B42-A59B-B20860D56E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300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  <p:sldLayoutId id="2147483973" r:id="rId13"/>
    <p:sldLayoutId id="2147483974" r:id="rId14"/>
    <p:sldLayoutId id="2147483975" r:id="rId15"/>
    <p:sldLayoutId id="21474839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lcenter.org/hate-map" TargetMode="External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DC_LTTRHD_HEADER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26153" y="4144477"/>
            <a:ext cx="5698948" cy="47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A55034-CC27-F943-8EFC-E8729A49381B}"/>
              </a:ext>
            </a:extLst>
          </p:cNvPr>
          <p:cNvSpPr txBox="1"/>
          <p:nvPr/>
        </p:nvSpPr>
        <p:spPr>
          <a:xfrm>
            <a:off x="4570920" y="3764959"/>
            <a:ext cx="183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rebuchet MS" panose="020B0703020202090204" pitchFamily="34" charset="0"/>
              </a:rPr>
              <a:t>Lonnie Lusardo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379D48-DD6D-E241-83DD-175FC3AB216B}"/>
              </a:ext>
            </a:extLst>
          </p:cNvPr>
          <p:cNvSpPr txBox="1"/>
          <p:nvPr/>
        </p:nvSpPr>
        <p:spPr>
          <a:xfrm>
            <a:off x="3469268" y="1058018"/>
            <a:ext cx="33948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rebuchet MS" panose="020B0703020202090204" pitchFamily="34" charset="0"/>
              </a:rPr>
              <a:t>The </a:t>
            </a:r>
            <a:endParaRPr lang="en-US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EF63A1-6A81-7849-90A9-8D531EC94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7551" y="872369"/>
            <a:ext cx="2587396" cy="14334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9CDE89-6AC1-0A41-9634-D621266DD1DF}"/>
              </a:ext>
            </a:extLst>
          </p:cNvPr>
          <p:cNvSpPr txBox="1"/>
          <p:nvPr/>
        </p:nvSpPr>
        <p:spPr>
          <a:xfrm>
            <a:off x="2666803" y="2071897"/>
            <a:ext cx="6017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About Hate Groups &amp; Hate Crimes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865869-280E-7E41-AD4B-A2F784B8D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8585" y="315816"/>
            <a:ext cx="1431726" cy="14639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B603A0-9AE5-1E4B-98C4-198BF78FC2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1798" y="4609983"/>
            <a:ext cx="1070925" cy="16225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82BAF8-EDF4-3C41-8CFD-76988B894171}"/>
              </a:ext>
            </a:extLst>
          </p:cNvPr>
          <p:cNvSpPr txBox="1"/>
          <p:nvPr/>
        </p:nvSpPr>
        <p:spPr>
          <a:xfrm>
            <a:off x="4871726" y="6282527"/>
            <a:ext cx="3977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Trebuchet MS" panose="020B0703020202090204" pitchFamily="34" charset="0"/>
              </a:rPr>
              <a:t> </a:t>
            </a:r>
            <a:r>
              <a:rPr lang="en-US" sz="1200" dirty="0">
                <a:solidFill>
                  <a:srgbClr val="C00000"/>
                </a:solidFill>
                <a:latin typeface="Trebuchet MS" panose="020B0703020202090204" pitchFamily="34" charset="0"/>
              </a:rPr>
              <a:t>© 2021. Lonnie Lusardo. </a:t>
            </a:r>
            <a:r>
              <a:rPr lang="en-US" sz="1200" dirty="0" err="1">
                <a:solidFill>
                  <a:srgbClr val="C00000"/>
                </a:solidFill>
                <a:latin typeface="Trebuchet MS" panose="020B0703020202090204" pitchFamily="34" charset="0"/>
              </a:rPr>
              <a:t>diversitycollaborative.com</a:t>
            </a:r>
            <a:endParaRPr lang="en-US" sz="1200" dirty="0">
              <a:solidFill>
                <a:srgbClr val="C00000"/>
              </a:solidFill>
              <a:latin typeface="Trebuchet MS" panose="020B070302020209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A5A292-385C-1246-9BC5-99BD3AD49134}"/>
              </a:ext>
            </a:extLst>
          </p:cNvPr>
          <p:cNvSpPr txBox="1"/>
          <p:nvPr/>
        </p:nvSpPr>
        <p:spPr>
          <a:xfrm>
            <a:off x="1143937" y="5162381"/>
            <a:ext cx="5988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Trebuchet MS" panose="020B0703020202090204" pitchFamily="34" charset="0"/>
              </a:rPr>
              <a:t>Request copies of this slide presentation at: </a:t>
            </a:r>
            <a:r>
              <a:rPr lang="en-US" sz="2000" i="1" dirty="0" err="1">
                <a:latin typeface="Trebuchet MS" panose="020B0703020202090204" pitchFamily="34" charset="0"/>
              </a:rPr>
              <a:t>Info@cacaseattle.org</a:t>
            </a:r>
            <a:endParaRPr lang="en-US" sz="2000" i="1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152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08760" y="29433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>
              <a:latin typeface="Trebuchet MS" panose="020B0703020202090204" pitchFamily="34" charset="0"/>
              <a:cs typeface="Trebuchet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0732" y="18831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>
              <a:latin typeface="Trebuchet MS" panose="020B070302020209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1166" y="395039"/>
            <a:ext cx="6920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Trebuchet MS" panose="020B0703020202090204" pitchFamily="34" charset="0"/>
                <a:cs typeface="Trebuchet MS"/>
              </a:rPr>
              <a:t>Anti-AAPI Incidents Nationwide 2020 &amp; 2019*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1DA7034-3398-1C45-B538-E831CE027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8820" y="2257354"/>
            <a:ext cx="92125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b="1">
              <a:latin typeface="Trebuchet MS" panose="020B070302020209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E07E70-FAB0-4742-9912-62F5F3D8280F}"/>
              </a:ext>
            </a:extLst>
          </p:cNvPr>
          <p:cNvCxnSpPr/>
          <p:nvPr/>
        </p:nvCxnSpPr>
        <p:spPr>
          <a:xfrm>
            <a:off x="1508760" y="894374"/>
            <a:ext cx="754624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8F1DF5F-B3CB-EB4E-AB00-778121EFAF12}"/>
              </a:ext>
            </a:extLst>
          </p:cNvPr>
          <p:cNvSpPr txBox="1"/>
          <p:nvPr/>
        </p:nvSpPr>
        <p:spPr>
          <a:xfrm>
            <a:off x="2650744" y="1038748"/>
            <a:ext cx="4155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Numbers in parentheses = 2019 data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029D16F-02C9-5049-AB76-A6B294A8A2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472625"/>
              </p:ext>
            </p:extLst>
          </p:nvPr>
        </p:nvGraphicFramePr>
        <p:xfrm>
          <a:off x="1234440" y="1453896"/>
          <a:ext cx="7345679" cy="4602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27975">
                  <a:extLst>
                    <a:ext uri="{9D8B030D-6E8A-4147-A177-3AD203B41FA5}">
                      <a16:colId xmlns:a16="http://schemas.microsoft.com/office/drawing/2014/main" val="3624796804"/>
                    </a:ext>
                  </a:extLst>
                </a:gridCol>
                <a:gridCol w="935684">
                  <a:extLst>
                    <a:ext uri="{9D8B030D-6E8A-4147-A177-3AD203B41FA5}">
                      <a16:colId xmlns:a16="http://schemas.microsoft.com/office/drawing/2014/main" val="1333821386"/>
                    </a:ext>
                  </a:extLst>
                </a:gridCol>
                <a:gridCol w="1000964">
                  <a:extLst>
                    <a:ext uri="{9D8B030D-6E8A-4147-A177-3AD203B41FA5}">
                      <a16:colId xmlns:a16="http://schemas.microsoft.com/office/drawing/2014/main" val="2351557186"/>
                    </a:ext>
                  </a:extLst>
                </a:gridCol>
                <a:gridCol w="1145372">
                  <a:extLst>
                    <a:ext uri="{9D8B030D-6E8A-4147-A177-3AD203B41FA5}">
                      <a16:colId xmlns:a16="http://schemas.microsoft.com/office/drawing/2014/main" val="3715204077"/>
                    </a:ext>
                  </a:extLst>
                </a:gridCol>
                <a:gridCol w="935684">
                  <a:extLst>
                    <a:ext uri="{9D8B030D-6E8A-4147-A177-3AD203B41FA5}">
                      <a16:colId xmlns:a16="http://schemas.microsoft.com/office/drawing/2014/main" val="2648592786"/>
                    </a:ext>
                  </a:extLst>
                </a:gridCol>
              </a:tblGrid>
              <a:tr h="45570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FFFF00"/>
                          </a:solidFill>
                          <a:effectLst/>
                          <a:latin typeface="Trebuchet MS" panose="020B0703020202090204" pitchFamily="34" charset="0"/>
                        </a:rPr>
                        <a:t>Bias Motivation</a:t>
                      </a:r>
                      <a:endParaRPr lang="en-US" sz="1500" b="1">
                        <a:solidFill>
                          <a:srgbClr val="FFFF00"/>
                        </a:solidFill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FFFF00"/>
                          </a:solidFill>
                          <a:effectLst/>
                          <a:latin typeface="Trebuchet MS" panose="020B0703020202090204" pitchFamily="34" charset="0"/>
                        </a:rPr>
                        <a:t>Incidents</a:t>
                      </a:r>
                      <a:endParaRPr lang="en-US" sz="1500" b="1">
                        <a:solidFill>
                          <a:srgbClr val="FFFF00"/>
                        </a:solidFill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FFFF00"/>
                          </a:solidFill>
                          <a:effectLst/>
                          <a:latin typeface="Trebuchet MS" panose="020B0703020202090204" pitchFamily="34" charset="0"/>
                        </a:rPr>
                        <a:t>Offenses</a:t>
                      </a:r>
                      <a:endParaRPr lang="en-US" sz="1500" b="1">
                        <a:solidFill>
                          <a:srgbClr val="FFFF00"/>
                        </a:solidFill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FFFF00"/>
                          </a:solidFill>
                          <a:effectLst/>
                          <a:latin typeface="Trebuchet MS" panose="020B0703020202090204" pitchFamily="34" charset="0"/>
                        </a:rPr>
                        <a:t>Victims</a:t>
                      </a:r>
                      <a:r>
                        <a:rPr lang="en-US" sz="1500" b="1" baseline="30000">
                          <a:solidFill>
                            <a:srgbClr val="FFFF00"/>
                          </a:solidFill>
                          <a:effectLst/>
                          <a:latin typeface="Trebuchet MS" panose="020B0703020202090204" pitchFamily="34" charset="0"/>
                        </a:rPr>
                        <a:t>1</a:t>
                      </a:r>
                      <a:endParaRPr lang="en-US" sz="1500" b="1">
                        <a:solidFill>
                          <a:srgbClr val="FFFF00"/>
                        </a:solidFill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FFFF00"/>
                          </a:solidFill>
                          <a:effectLst/>
                          <a:latin typeface="Trebuchet MS" panose="020B0703020202090204" pitchFamily="34" charset="0"/>
                        </a:rPr>
                        <a:t>Known</a:t>
                      </a:r>
                      <a:br>
                        <a:rPr lang="en-US" sz="1500" b="1">
                          <a:solidFill>
                            <a:srgbClr val="FFFF00"/>
                          </a:solidFill>
                          <a:effectLst/>
                          <a:latin typeface="Trebuchet MS" panose="020B0703020202090204" pitchFamily="34" charset="0"/>
                        </a:rPr>
                      </a:br>
                      <a:r>
                        <a:rPr lang="en-US" sz="1500" b="1">
                          <a:solidFill>
                            <a:srgbClr val="FFFF00"/>
                          </a:solidFill>
                          <a:effectLst/>
                          <a:latin typeface="Trebuchet MS" panose="020B0703020202090204" pitchFamily="34" charset="0"/>
                        </a:rPr>
                        <a:t>offenders</a:t>
                      </a:r>
                      <a:endParaRPr lang="en-US" sz="1500" b="1">
                        <a:solidFill>
                          <a:srgbClr val="FFFF00"/>
                        </a:solidFill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extLst>
                  <a:ext uri="{0D108BD9-81ED-4DB2-BD59-A6C34878D82A}">
                    <a16:rowId xmlns:a16="http://schemas.microsoft.com/office/drawing/2014/main" val="3344933174"/>
                  </a:ext>
                </a:extLst>
              </a:tr>
              <a:tr h="2650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FFFF00"/>
                          </a:solidFill>
                          <a:effectLst/>
                          <a:latin typeface="Trebuchet MS" panose="020B0703020202090204" pitchFamily="34" charset="0"/>
                        </a:rPr>
                        <a:t>Anti-Asian</a:t>
                      </a:r>
                      <a:endParaRPr lang="en-US" sz="1500" b="1">
                        <a:solidFill>
                          <a:srgbClr val="FFFF00"/>
                        </a:solidFill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4844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C00000"/>
                          </a:solidFill>
                          <a:effectLst/>
                          <a:latin typeface="Trebuchet MS" panose="020B0703020202090204" pitchFamily="34" charset="0"/>
                        </a:rPr>
                        <a:t>158 (148)</a:t>
                      </a:r>
                      <a:endParaRPr lang="en-US" sz="1500" b="1">
                        <a:solidFill>
                          <a:srgbClr val="C00000"/>
                        </a:solidFill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C00000"/>
                          </a:solidFill>
                          <a:effectLst/>
                          <a:latin typeface="Trebuchet MS" panose="020B0703020202090204" pitchFamily="34" charset="0"/>
                        </a:rPr>
                        <a:t>205 (171)</a:t>
                      </a:r>
                      <a:endParaRPr lang="en-US" sz="1500" b="1">
                        <a:solidFill>
                          <a:srgbClr val="C00000"/>
                        </a:solidFill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rebuchet MS" panose="020B0703020202090204" pitchFamily="34" charset="0"/>
                        </a:rPr>
                        <a:t>215</a:t>
                      </a:r>
                      <a:endParaRPr lang="en-US" sz="1500" b="1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rebuchet MS" panose="020B0703020202090204" pitchFamily="34" charset="0"/>
                        </a:rPr>
                        <a:t>153</a:t>
                      </a:r>
                      <a:endParaRPr lang="en-US" sz="1500" b="1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extLst>
                  <a:ext uri="{0D108BD9-81ED-4DB2-BD59-A6C34878D82A}">
                    <a16:rowId xmlns:a16="http://schemas.microsoft.com/office/drawing/2014/main" val="2823723911"/>
                  </a:ext>
                </a:extLst>
              </a:tr>
              <a:tr h="2609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FF00"/>
                          </a:solidFill>
                          <a:effectLst/>
                          <a:latin typeface="Trebuchet MS" panose="020B0703020202090204" pitchFamily="34" charset="0"/>
                        </a:rPr>
                        <a:t> </a:t>
                      </a:r>
                      <a:endParaRPr lang="en-US" sz="1000" b="1">
                        <a:solidFill>
                          <a:srgbClr val="FFFF00"/>
                        </a:solidFill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4844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rebuchet MS" panose="020B0703020202090204" pitchFamily="34" charset="0"/>
                        </a:rPr>
                        <a:t> </a:t>
                      </a:r>
                      <a:endParaRPr lang="en-US" sz="1000" b="1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rebuchet MS" panose="020B0703020202090204" pitchFamily="34" charset="0"/>
                        </a:rPr>
                        <a:t> </a:t>
                      </a:r>
                      <a:endParaRPr lang="en-US" sz="1000" b="1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rebuchet MS" panose="020B0703020202090204" pitchFamily="34" charset="0"/>
                        </a:rPr>
                        <a:t> </a:t>
                      </a:r>
                      <a:endParaRPr lang="en-US" sz="1000" b="1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rebuchet MS" panose="020B0703020202090204" pitchFamily="34" charset="0"/>
                        </a:rPr>
                        <a:t> </a:t>
                      </a:r>
                      <a:endParaRPr lang="en-US" sz="1000" b="1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extLst>
                  <a:ext uri="{0D108BD9-81ED-4DB2-BD59-A6C34878D82A}">
                    <a16:rowId xmlns:a16="http://schemas.microsoft.com/office/drawing/2014/main" val="187725206"/>
                  </a:ext>
                </a:extLst>
              </a:tr>
              <a:tr h="45570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FFFF00"/>
                          </a:solidFill>
                          <a:effectLst/>
                          <a:latin typeface="Trebuchet MS" panose="020B0703020202090204" pitchFamily="34" charset="0"/>
                        </a:rPr>
                        <a:t>Anti-Native Hawaiian or Other Pacific Islander</a:t>
                      </a:r>
                      <a:endParaRPr lang="en-US" sz="1500" b="1">
                        <a:solidFill>
                          <a:srgbClr val="FFFF00"/>
                        </a:solidFill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4844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rebuchet MS" panose="020B0703020202090204" pitchFamily="34" charset="0"/>
                        </a:rPr>
                        <a:t>21 (20)</a:t>
                      </a:r>
                      <a:endParaRPr lang="en-US" sz="1500" b="1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rebuchet MS" panose="020B0703020202090204" pitchFamily="34" charset="0"/>
                        </a:rPr>
                        <a:t>25 (26) </a:t>
                      </a:r>
                      <a:endParaRPr lang="en-US" sz="1500" b="1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rebuchet MS" panose="020B0703020202090204" pitchFamily="34" charset="0"/>
                        </a:rPr>
                        <a:t>26 (26)</a:t>
                      </a:r>
                      <a:endParaRPr lang="en-US" sz="1500" b="1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rebuchet MS" panose="020B0703020202090204" pitchFamily="34" charset="0"/>
                        </a:rPr>
                        <a:t>26 (15)</a:t>
                      </a:r>
                      <a:endParaRPr lang="en-US" sz="1500" b="1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extLst>
                  <a:ext uri="{0D108BD9-81ED-4DB2-BD59-A6C34878D82A}">
                    <a16:rowId xmlns:a16="http://schemas.microsoft.com/office/drawing/2014/main" val="3788751856"/>
                  </a:ext>
                </a:extLst>
              </a:tr>
              <a:tr h="2609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FF00"/>
                          </a:solidFill>
                          <a:effectLst/>
                          <a:latin typeface="Trebuchet MS" panose="020B0703020202090204" pitchFamily="34" charset="0"/>
                        </a:rPr>
                        <a:t> </a:t>
                      </a:r>
                      <a:endParaRPr lang="en-US" sz="1000" b="1">
                        <a:solidFill>
                          <a:srgbClr val="FFFF00"/>
                        </a:solidFill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4844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rebuchet MS" panose="020B0703020202090204" pitchFamily="34" charset="0"/>
                        </a:rPr>
                        <a:t> </a:t>
                      </a:r>
                      <a:endParaRPr lang="en-US" sz="1000" b="1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rebuchet MS" panose="020B0703020202090204" pitchFamily="34" charset="0"/>
                        </a:rPr>
                        <a:t> </a:t>
                      </a:r>
                      <a:endParaRPr lang="en-US" sz="1000" b="1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rebuchet MS" panose="020B0703020202090204" pitchFamily="34" charset="0"/>
                        </a:rPr>
                        <a:t> </a:t>
                      </a:r>
                      <a:endParaRPr lang="en-US" sz="1000" b="1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rebuchet MS" panose="020B0703020202090204" pitchFamily="34" charset="0"/>
                        </a:rPr>
                        <a:t> </a:t>
                      </a:r>
                      <a:endParaRPr lang="en-US" sz="1000" b="1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extLst>
                  <a:ext uri="{0D108BD9-81ED-4DB2-BD59-A6C34878D82A}">
                    <a16:rowId xmlns:a16="http://schemas.microsoft.com/office/drawing/2014/main" val="3558072104"/>
                  </a:ext>
                </a:extLst>
              </a:tr>
              <a:tr h="2636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FFFF00"/>
                          </a:solidFill>
                          <a:effectLst/>
                          <a:latin typeface="Trebuchet MS" panose="020B0703020202090204" pitchFamily="34" charset="0"/>
                        </a:rPr>
                        <a:t>Anti-Arab</a:t>
                      </a:r>
                      <a:endParaRPr lang="en-US" sz="1500" b="1">
                        <a:solidFill>
                          <a:srgbClr val="FFFF00"/>
                        </a:solidFill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4844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C00000"/>
                          </a:solidFill>
                          <a:effectLst/>
                          <a:latin typeface="Trebuchet MS" panose="020B0703020202090204" pitchFamily="34" charset="0"/>
                        </a:rPr>
                        <a:t>95 (82)</a:t>
                      </a:r>
                      <a:endParaRPr lang="en-US" sz="1500" b="1">
                        <a:solidFill>
                          <a:srgbClr val="C00000"/>
                        </a:solidFill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C00000"/>
                          </a:solidFill>
                          <a:effectLst/>
                          <a:latin typeface="Trebuchet MS" panose="020B0703020202090204" pitchFamily="34" charset="0"/>
                        </a:rPr>
                        <a:t>122 (100)</a:t>
                      </a:r>
                      <a:endParaRPr lang="en-US" sz="1500" b="1">
                        <a:solidFill>
                          <a:srgbClr val="C00000"/>
                        </a:solidFill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rebuchet MS" panose="020B0703020202090204" pitchFamily="34" charset="0"/>
                        </a:rPr>
                        <a:t>126 (100)</a:t>
                      </a:r>
                      <a:endParaRPr lang="en-US" sz="1500" b="1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rebuchet MS" panose="020B0703020202090204" pitchFamily="34" charset="0"/>
                        </a:rPr>
                        <a:t>86 (80)</a:t>
                      </a:r>
                      <a:endParaRPr lang="en-US" sz="1500" b="1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extLst>
                  <a:ext uri="{0D108BD9-81ED-4DB2-BD59-A6C34878D82A}">
                    <a16:rowId xmlns:a16="http://schemas.microsoft.com/office/drawing/2014/main" val="347809779"/>
                  </a:ext>
                </a:extLst>
              </a:tr>
              <a:tr h="2609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FF00"/>
                          </a:solidFill>
                          <a:effectLst/>
                          <a:latin typeface="Trebuchet MS" panose="020B0703020202090204" pitchFamily="34" charset="0"/>
                        </a:rPr>
                        <a:t> </a:t>
                      </a:r>
                      <a:endParaRPr lang="en-US" sz="1000" b="1">
                        <a:solidFill>
                          <a:srgbClr val="FFFF00"/>
                        </a:solidFill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4844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rebuchet MS" panose="020B0703020202090204" pitchFamily="34" charset="0"/>
                        </a:rPr>
                        <a:t> </a:t>
                      </a:r>
                      <a:endParaRPr lang="en-US" sz="1000" b="1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rebuchet MS" panose="020B0703020202090204" pitchFamily="34" charset="0"/>
                        </a:rPr>
                        <a:t> </a:t>
                      </a:r>
                      <a:endParaRPr lang="en-US" sz="1000" b="1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rebuchet MS" panose="020B0703020202090204" pitchFamily="34" charset="0"/>
                        </a:rPr>
                        <a:t> </a:t>
                      </a:r>
                      <a:endParaRPr lang="en-US" sz="1000" b="1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rebuchet MS" panose="020B0703020202090204" pitchFamily="34" charset="0"/>
                        </a:rPr>
                        <a:t> </a:t>
                      </a:r>
                      <a:endParaRPr lang="en-US" sz="1000" b="1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extLst>
                  <a:ext uri="{0D108BD9-81ED-4DB2-BD59-A6C34878D82A}">
                    <a16:rowId xmlns:a16="http://schemas.microsoft.com/office/drawing/2014/main" val="3791575312"/>
                  </a:ext>
                </a:extLst>
              </a:tr>
              <a:tr h="26368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FFFF00"/>
                          </a:solidFill>
                          <a:effectLst/>
                          <a:latin typeface="Trebuchet MS" panose="020B0703020202090204" pitchFamily="34" charset="0"/>
                        </a:rPr>
                        <a:t>Religion:</a:t>
                      </a:r>
                      <a:endParaRPr lang="en-US" sz="1500" b="1">
                        <a:solidFill>
                          <a:srgbClr val="FFFF00"/>
                        </a:solidFill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427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rebuchet MS" panose="020B0703020202090204" pitchFamily="34" charset="0"/>
                        </a:rPr>
                        <a:t>1,521</a:t>
                      </a:r>
                      <a:endParaRPr lang="en-US" sz="1500" b="1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rebuchet MS" panose="020B0703020202090204" pitchFamily="34" charset="0"/>
                        </a:rPr>
                        <a:t>1,650</a:t>
                      </a:r>
                      <a:endParaRPr lang="en-US" sz="1500" b="1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rebuchet MS" panose="020B0703020202090204" pitchFamily="34" charset="0"/>
                        </a:rPr>
                        <a:t>1,715</a:t>
                      </a:r>
                      <a:endParaRPr lang="en-US" sz="1500" b="1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rebuchet MS" panose="020B0703020202090204" pitchFamily="34" charset="0"/>
                        </a:rPr>
                        <a:t>1,012</a:t>
                      </a:r>
                      <a:endParaRPr lang="en-US" sz="1500" b="1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extLst>
                  <a:ext uri="{0D108BD9-81ED-4DB2-BD59-A6C34878D82A}">
                    <a16:rowId xmlns:a16="http://schemas.microsoft.com/office/drawing/2014/main" val="360454348"/>
                  </a:ext>
                </a:extLst>
              </a:tr>
              <a:tr h="2636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FFFF00"/>
                          </a:solidFill>
                          <a:effectLst/>
                          <a:latin typeface="Trebuchet MS" panose="020B0703020202090204" pitchFamily="34" charset="0"/>
                        </a:rPr>
                        <a:t>Anti-Islamic (Muslim)</a:t>
                      </a:r>
                      <a:endParaRPr lang="en-US" sz="1500" b="1">
                        <a:solidFill>
                          <a:srgbClr val="FFFF00"/>
                        </a:solidFill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4844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rebuchet MS" panose="020B0703020202090204" pitchFamily="34" charset="0"/>
                        </a:rPr>
                        <a:t>176 (188)</a:t>
                      </a:r>
                      <a:endParaRPr lang="en-US" sz="1500" b="1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rebuchet MS" panose="020B0703020202090204" pitchFamily="34" charset="0"/>
                        </a:rPr>
                        <a:t>219 (225)</a:t>
                      </a:r>
                      <a:endParaRPr lang="en-US" sz="1500" b="1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rebuchet MS" panose="020B0703020202090204" pitchFamily="34" charset="0"/>
                        </a:rPr>
                        <a:t>227 (236)</a:t>
                      </a:r>
                      <a:endParaRPr lang="en-US" sz="1500" b="1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rebuchet MS" panose="020B0703020202090204" pitchFamily="34" charset="0"/>
                        </a:rPr>
                        <a:t>145 (153)</a:t>
                      </a:r>
                      <a:endParaRPr lang="en-US" sz="1500" b="1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extLst>
                  <a:ext uri="{0D108BD9-81ED-4DB2-BD59-A6C34878D82A}">
                    <a16:rowId xmlns:a16="http://schemas.microsoft.com/office/drawing/2014/main" val="3836499282"/>
                  </a:ext>
                </a:extLst>
              </a:tr>
              <a:tr h="2609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FF00"/>
                          </a:solidFill>
                          <a:effectLst/>
                          <a:latin typeface="Trebuchet MS" panose="020B0703020202090204" pitchFamily="34" charset="0"/>
                        </a:rPr>
                        <a:t> </a:t>
                      </a:r>
                      <a:endParaRPr lang="en-US" sz="1000" b="1">
                        <a:solidFill>
                          <a:srgbClr val="FFFF00"/>
                        </a:solidFill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4844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rebuchet MS" panose="020B0703020202090204" pitchFamily="34" charset="0"/>
                        </a:rPr>
                        <a:t> </a:t>
                      </a:r>
                      <a:endParaRPr lang="en-US" sz="1000" b="1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rebuchet MS" panose="020B0703020202090204" pitchFamily="34" charset="0"/>
                        </a:rPr>
                        <a:t> </a:t>
                      </a:r>
                      <a:endParaRPr lang="en-US" sz="1000" b="1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rebuchet MS" panose="020B0703020202090204" pitchFamily="34" charset="0"/>
                        </a:rPr>
                        <a:t> </a:t>
                      </a:r>
                      <a:endParaRPr lang="en-US" sz="1000" b="1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rebuchet MS" panose="020B0703020202090204" pitchFamily="34" charset="0"/>
                        </a:rPr>
                        <a:t> </a:t>
                      </a:r>
                      <a:endParaRPr lang="en-US" sz="1000" b="1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extLst>
                  <a:ext uri="{0D108BD9-81ED-4DB2-BD59-A6C34878D82A}">
                    <a16:rowId xmlns:a16="http://schemas.microsoft.com/office/drawing/2014/main" val="614378992"/>
                  </a:ext>
                </a:extLst>
              </a:tr>
              <a:tr h="2636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FFFF00"/>
                          </a:solidFill>
                          <a:effectLst/>
                          <a:latin typeface="Trebuchet MS" panose="020B0703020202090204" pitchFamily="34" charset="0"/>
                        </a:rPr>
                        <a:t>Anti-Buddhist</a:t>
                      </a:r>
                      <a:endParaRPr lang="en-US" sz="1500" b="1">
                        <a:solidFill>
                          <a:srgbClr val="FFFF00"/>
                        </a:solidFill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4844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rebuchet MS" panose="020B0703020202090204" pitchFamily="34" charset="0"/>
                        </a:rPr>
                        <a:t>5 (10)</a:t>
                      </a:r>
                      <a:endParaRPr lang="en-US" sz="1500" b="1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rebuchet MS" panose="020B0703020202090204" pitchFamily="34" charset="0"/>
                        </a:rPr>
                        <a:t>5 (10)</a:t>
                      </a:r>
                      <a:endParaRPr lang="en-US" sz="1500" b="1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rebuchet MS" panose="020B0703020202090204" pitchFamily="34" charset="0"/>
                        </a:rPr>
                        <a:t>5 (11)</a:t>
                      </a:r>
                      <a:endParaRPr lang="en-US" sz="1500" b="1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rebuchet MS" panose="020B0703020202090204" pitchFamily="34" charset="0"/>
                        </a:rPr>
                        <a:t>5 (9)</a:t>
                      </a:r>
                      <a:endParaRPr lang="en-US" sz="1500" b="1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extLst>
                  <a:ext uri="{0D108BD9-81ED-4DB2-BD59-A6C34878D82A}">
                    <a16:rowId xmlns:a16="http://schemas.microsoft.com/office/drawing/2014/main" val="2331547469"/>
                  </a:ext>
                </a:extLst>
              </a:tr>
              <a:tr h="2609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FF00"/>
                          </a:solidFill>
                          <a:effectLst/>
                          <a:latin typeface="Trebuchet MS" panose="020B0703020202090204" pitchFamily="34" charset="0"/>
                        </a:rPr>
                        <a:t> </a:t>
                      </a:r>
                      <a:endParaRPr lang="en-US" sz="1000" b="1">
                        <a:solidFill>
                          <a:srgbClr val="FFFF00"/>
                        </a:solidFill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4844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rebuchet MS" panose="020B0703020202090204" pitchFamily="34" charset="0"/>
                        </a:rPr>
                        <a:t> </a:t>
                      </a:r>
                      <a:endParaRPr lang="en-US" sz="1000" b="1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rebuchet MS" panose="020B0703020202090204" pitchFamily="34" charset="0"/>
                        </a:rPr>
                        <a:t> </a:t>
                      </a:r>
                      <a:endParaRPr lang="en-US" sz="1000" b="1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rebuchet MS" panose="020B0703020202090204" pitchFamily="34" charset="0"/>
                        </a:rPr>
                        <a:t> </a:t>
                      </a:r>
                      <a:endParaRPr lang="en-US" sz="1000" b="1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rebuchet MS" panose="020B0703020202090204" pitchFamily="34" charset="0"/>
                        </a:rPr>
                        <a:t> </a:t>
                      </a:r>
                      <a:endParaRPr lang="en-US" sz="1000" b="1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extLst>
                  <a:ext uri="{0D108BD9-81ED-4DB2-BD59-A6C34878D82A}">
                    <a16:rowId xmlns:a16="http://schemas.microsoft.com/office/drawing/2014/main" val="737705171"/>
                  </a:ext>
                </a:extLst>
              </a:tr>
              <a:tr h="2636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FFFF00"/>
                          </a:solidFill>
                          <a:effectLst/>
                          <a:latin typeface="Trebuchet MS" panose="020B0703020202090204" pitchFamily="34" charset="0"/>
                        </a:rPr>
                        <a:t>Anti-Hindu</a:t>
                      </a:r>
                      <a:endParaRPr lang="en-US" sz="1500" b="1">
                        <a:solidFill>
                          <a:srgbClr val="FFFF00"/>
                        </a:solidFill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4844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rebuchet MS" panose="020B0703020202090204" pitchFamily="34" charset="0"/>
                        </a:rPr>
                        <a:t>7 (12)</a:t>
                      </a:r>
                      <a:endParaRPr lang="en-US" sz="1500" b="1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rebuchet MS" panose="020B0703020202090204" pitchFamily="34" charset="0"/>
                        </a:rPr>
                        <a:t>7 (14)</a:t>
                      </a:r>
                      <a:endParaRPr lang="en-US" sz="1500" b="1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rebuchet MS" panose="020B0703020202090204" pitchFamily="34" charset="0"/>
                        </a:rPr>
                        <a:t>7 (14)</a:t>
                      </a:r>
                      <a:endParaRPr lang="en-US" sz="1500" b="1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rebuchet MS" panose="020B0703020202090204" pitchFamily="34" charset="0"/>
                        </a:rPr>
                        <a:t>4 (10)</a:t>
                      </a:r>
                      <a:endParaRPr lang="en-US" sz="1500" b="1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extLst>
                  <a:ext uri="{0D108BD9-81ED-4DB2-BD59-A6C34878D82A}">
                    <a16:rowId xmlns:a16="http://schemas.microsoft.com/office/drawing/2014/main" val="3869623272"/>
                  </a:ext>
                </a:extLst>
              </a:tr>
              <a:tr h="2609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="1">
                        <a:solidFill>
                          <a:srgbClr val="FFFF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24844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rebuchet MS" panose="020B0703020202090204" pitchFamily="34" charset="0"/>
                        </a:rPr>
                        <a:t> </a:t>
                      </a:r>
                      <a:endParaRPr lang="en-US" sz="1000" b="1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rebuchet MS" panose="020B0703020202090204" pitchFamily="34" charset="0"/>
                        </a:rPr>
                        <a:t> </a:t>
                      </a:r>
                      <a:endParaRPr lang="en-US" sz="1000" b="1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rebuchet MS" panose="020B0703020202090204" pitchFamily="34" charset="0"/>
                        </a:rPr>
                        <a:t> </a:t>
                      </a:r>
                      <a:endParaRPr lang="en-US" sz="1000" b="1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rebuchet MS" panose="020B0703020202090204" pitchFamily="34" charset="0"/>
                        </a:rPr>
                        <a:t> </a:t>
                      </a:r>
                      <a:endParaRPr lang="en-US" sz="1000" b="1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extLst>
                  <a:ext uri="{0D108BD9-81ED-4DB2-BD59-A6C34878D82A}">
                    <a16:rowId xmlns:a16="http://schemas.microsoft.com/office/drawing/2014/main" val="1426408193"/>
                  </a:ext>
                </a:extLst>
              </a:tr>
              <a:tr h="2609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FFFF00"/>
                          </a:solidFill>
                          <a:effectLst/>
                          <a:latin typeface="Trebuchet MS" panose="020B0703020202090204" pitchFamily="34" charset="0"/>
                        </a:rPr>
                        <a:t>Anti-Sikh 2019 </a:t>
                      </a:r>
                      <a:endParaRPr lang="en-US" sz="1500" b="1">
                        <a:solidFill>
                          <a:srgbClr val="FFFF00"/>
                        </a:solidFill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4844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rebuchet MS" panose="020B0703020202090204" pitchFamily="34" charset="0"/>
                        </a:rPr>
                        <a:t>49 (60)</a:t>
                      </a:r>
                      <a:endParaRPr lang="en-US" sz="1500" b="1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rebuchet MS" panose="020B0703020202090204" pitchFamily="34" charset="0"/>
                        </a:rPr>
                        <a:t>50 (64)</a:t>
                      </a:r>
                      <a:endParaRPr lang="en-US" sz="1500" b="1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rebuchet MS" panose="020B0703020202090204" pitchFamily="34" charset="0"/>
                        </a:rPr>
                        <a:t>60 (69)</a:t>
                      </a:r>
                      <a:endParaRPr lang="en-US" sz="1500" b="1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  <a:latin typeface="Trebuchet MS" panose="020B0703020202090204" pitchFamily="34" charset="0"/>
                        </a:rPr>
                        <a:t>36 (49)</a:t>
                      </a:r>
                      <a:endParaRPr lang="en-US" sz="1500" b="1" dirty="0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992" marR="28992" marT="28992" marB="28992" anchor="b"/>
                </a:tc>
                <a:extLst>
                  <a:ext uri="{0D108BD9-81ED-4DB2-BD59-A6C34878D82A}">
                    <a16:rowId xmlns:a16="http://schemas.microsoft.com/office/drawing/2014/main" val="3054132371"/>
                  </a:ext>
                </a:extLst>
              </a:tr>
            </a:tbl>
          </a:graphicData>
        </a:graphic>
      </p:graphicFrame>
      <p:sp>
        <p:nvSpPr>
          <p:cNvPr id="7" name="Rectangle 2">
            <a:extLst>
              <a:ext uri="{FF2B5EF4-FFF2-40B4-BE49-F238E27FC236}">
                <a16:creationId xmlns:a16="http://schemas.microsoft.com/office/drawing/2014/main" id="{12D85A35-2268-ED4F-A95A-62FD759C8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281" y="2224728"/>
            <a:ext cx="101905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b="1">
              <a:latin typeface="Trebuchet MS" panose="020B070302020209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A084E3-D985-A347-B0C5-EDA9CE190398}"/>
              </a:ext>
            </a:extLst>
          </p:cNvPr>
          <p:cNvSpPr txBox="1"/>
          <p:nvPr/>
        </p:nvSpPr>
        <p:spPr>
          <a:xfrm>
            <a:off x="6497320" y="6338778"/>
            <a:ext cx="21739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Trebuchet MS" panose="020B0703020202090204" pitchFamily="34" charset="0"/>
              </a:rPr>
              <a:t>*2020 FBI Hate Crimes Data</a:t>
            </a:r>
          </a:p>
        </p:txBody>
      </p:sp>
    </p:spTree>
    <p:extLst>
      <p:ext uri="{BB962C8B-B14F-4D97-AF65-F5344CB8AC3E}">
        <p14:creationId xmlns:p14="http://schemas.microsoft.com/office/powerpoint/2010/main" val="2687430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>
            <a:cxnSpLocks/>
          </p:cNvCxnSpPr>
          <p:nvPr/>
        </p:nvCxnSpPr>
        <p:spPr>
          <a:xfrm>
            <a:off x="1463040" y="917742"/>
            <a:ext cx="70408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63040" y="29159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>
              <a:latin typeface="Trebuchet MS"/>
              <a:cs typeface="Trebuchet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5012" y="18556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311201" y="386593"/>
            <a:ext cx="2662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rebuchet MS"/>
                <a:cs typeface="Trebuchet MS"/>
              </a:rPr>
              <a:t>Anti-AAPI Hate</a:t>
            </a:r>
            <a:endParaRPr lang="en-US" b="1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E275A9-6AF3-7840-AF8D-57111D72B484}"/>
              </a:ext>
            </a:extLst>
          </p:cNvPr>
          <p:cNvSpPr txBox="1"/>
          <p:nvPr/>
        </p:nvSpPr>
        <p:spPr>
          <a:xfrm>
            <a:off x="1463040" y="1586921"/>
            <a:ext cx="71212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400"/>
              </a:spcAft>
            </a:pP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According to a report released by The Asian Pacific Policy and Planning Council and Chinese for Affirmative Action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7DE79F-3CAE-0E4B-B590-558BBF2F12A5}"/>
              </a:ext>
            </a:extLst>
          </p:cNvPr>
          <p:cNvSpPr txBox="1"/>
          <p:nvPr/>
        </p:nvSpPr>
        <p:spPr>
          <a:xfrm>
            <a:off x="2336799" y="2694917"/>
            <a:ext cx="54965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400"/>
              </a:spcAft>
            </a:pPr>
            <a:r>
              <a:rPr lang="en-US" sz="2200" b="1" i="1" dirty="0">
                <a:solidFill>
                  <a:srgbClr val="C00000"/>
                </a:solidFill>
                <a:latin typeface="Trebuchet MS" panose="020B0703020202090204" pitchFamily="34" charset="0"/>
              </a:rPr>
              <a:t>“More than 2,100 anti-Asian American hate incidents </a:t>
            </a:r>
            <a:r>
              <a:rPr lang="en-US" sz="2200" b="1" i="1" u="sng" dirty="0">
                <a:solidFill>
                  <a:srgbClr val="C00000"/>
                </a:solidFill>
                <a:latin typeface="Trebuchet MS" panose="020B0703020202090204" pitchFamily="34" charset="0"/>
              </a:rPr>
              <a:t>related to COVID-19</a:t>
            </a:r>
            <a:r>
              <a:rPr lang="en-US" sz="2200" b="1" i="1" dirty="0">
                <a:solidFill>
                  <a:srgbClr val="C00000"/>
                </a:solidFill>
                <a:latin typeface="Trebuchet MS" panose="020B0703020202090204" pitchFamily="34" charset="0"/>
              </a:rPr>
              <a:t> were reported across the country over a three-month time span between March and June [2020].”</a:t>
            </a:r>
            <a:endParaRPr lang="en-US" sz="2200" b="1" i="1" dirty="0">
              <a:solidFill>
                <a:srgbClr val="C00000"/>
              </a:solidFill>
              <a:latin typeface="Trebuchet MS" panose="020B0703020202090204" pitchFamily="34" charset="0"/>
              <a:ea typeface="Trebuchet MS" charset="0"/>
              <a:cs typeface="Trebuchet MS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FD2C7D-9C66-AC40-9D56-40D6323A4877}"/>
              </a:ext>
            </a:extLst>
          </p:cNvPr>
          <p:cNvSpPr txBox="1"/>
          <p:nvPr/>
        </p:nvSpPr>
        <p:spPr>
          <a:xfrm>
            <a:off x="1524445" y="4987852"/>
            <a:ext cx="71212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400"/>
              </a:spcAft>
            </a:pPr>
            <a:r>
              <a:rPr lang="en-US" sz="2400" b="1" dirty="0">
                <a:latin typeface="Trebuchet MS" charset="0"/>
                <a:ea typeface="Trebuchet MS" charset="0"/>
                <a:cs typeface="Trebuchet MS" charset="0"/>
              </a:rPr>
              <a:t>Much of the increase in anti-Asian offenses is due to the former president’s repeated comments about “The Chinese Virus” and “Kung Flu”</a:t>
            </a:r>
          </a:p>
        </p:txBody>
      </p:sp>
    </p:spTree>
    <p:extLst>
      <p:ext uri="{BB962C8B-B14F-4D97-AF65-F5344CB8AC3E}">
        <p14:creationId xmlns:p14="http://schemas.microsoft.com/office/powerpoint/2010/main" val="2085400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>
            <a:cxnSpLocks/>
          </p:cNvCxnSpPr>
          <p:nvPr/>
        </p:nvCxnSpPr>
        <p:spPr>
          <a:xfrm>
            <a:off x="1463040" y="917742"/>
            <a:ext cx="73970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63039" y="2915920"/>
            <a:ext cx="194007" cy="398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latin typeface="Trebuchet MS"/>
              <a:cs typeface="Trebuchet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5012" y="1855694"/>
            <a:ext cx="194075" cy="398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384940" y="386592"/>
            <a:ext cx="6416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rebuchet MS"/>
                <a:cs typeface="Trebuchet MS"/>
              </a:rPr>
              <a:t>Anti-AAPI Hate – Seattle 2017-2019</a:t>
            </a:r>
            <a:endParaRPr lang="en-US" b="1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E275A9-6AF3-7840-AF8D-57111D72B484}"/>
              </a:ext>
            </a:extLst>
          </p:cNvPr>
          <p:cNvSpPr txBox="1"/>
          <p:nvPr/>
        </p:nvSpPr>
        <p:spPr>
          <a:xfrm>
            <a:off x="1442943" y="1096231"/>
            <a:ext cx="7439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400"/>
              </a:spcAft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SPD Bias Crimes Unit Anti-Asian Case Comparisons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4CFE65D8-95B2-455E-9B72-F0B2632B00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0139765"/>
              </p:ext>
            </p:extLst>
          </p:nvPr>
        </p:nvGraphicFramePr>
        <p:xfrm>
          <a:off x="1867377" y="1553353"/>
          <a:ext cx="6480210" cy="3602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8C923121-989F-5345-8BB7-FE1C9BD9A8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232007"/>
              </p:ext>
            </p:extLst>
          </p:nvPr>
        </p:nvGraphicFramePr>
        <p:xfrm>
          <a:off x="1867377" y="5199023"/>
          <a:ext cx="6362222" cy="9328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19187">
                  <a:extLst>
                    <a:ext uri="{9D8B030D-6E8A-4147-A177-3AD203B41FA5}">
                      <a16:colId xmlns:a16="http://schemas.microsoft.com/office/drawing/2014/main" val="2407673979"/>
                    </a:ext>
                  </a:extLst>
                </a:gridCol>
                <a:gridCol w="728608">
                  <a:extLst>
                    <a:ext uri="{9D8B030D-6E8A-4147-A177-3AD203B41FA5}">
                      <a16:colId xmlns:a16="http://schemas.microsoft.com/office/drawing/2014/main" val="845091332"/>
                    </a:ext>
                  </a:extLst>
                </a:gridCol>
                <a:gridCol w="785755">
                  <a:extLst>
                    <a:ext uri="{9D8B030D-6E8A-4147-A177-3AD203B41FA5}">
                      <a16:colId xmlns:a16="http://schemas.microsoft.com/office/drawing/2014/main" val="498461464"/>
                    </a:ext>
                  </a:extLst>
                </a:gridCol>
                <a:gridCol w="1014336">
                  <a:extLst>
                    <a:ext uri="{9D8B030D-6E8A-4147-A177-3AD203B41FA5}">
                      <a16:colId xmlns:a16="http://schemas.microsoft.com/office/drawing/2014/main" val="3594240616"/>
                    </a:ext>
                  </a:extLst>
                </a:gridCol>
                <a:gridCol w="1014336">
                  <a:extLst>
                    <a:ext uri="{9D8B030D-6E8A-4147-A177-3AD203B41FA5}">
                      <a16:colId xmlns:a16="http://schemas.microsoft.com/office/drawing/2014/main" val="951606177"/>
                    </a:ext>
                  </a:extLst>
                </a:gridCol>
              </a:tblGrid>
              <a:tr h="191167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Trebuchet MS" panose="020B0703020202090204" pitchFamily="34" charset="0"/>
                        </a:rPr>
                        <a:t>2017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Trebuchet MS" panose="020B0703020202090204" pitchFamily="34" charset="0"/>
                        </a:rPr>
                        <a:t>2018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Trebuchet MS" panose="020B0703020202090204" pitchFamily="34" charset="0"/>
                        </a:rPr>
                        <a:t>2019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Trebuchet MS" panose="020B0703020202090204" pitchFamily="34" charset="0"/>
                        </a:rPr>
                        <a:t>2020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40320124"/>
                  </a:ext>
                </a:extLst>
              </a:tr>
              <a:tr h="215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Trebuchet MS" panose="020B0703020202090204" pitchFamily="34" charset="0"/>
                        </a:rPr>
                        <a:t>Hate Crimes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Trebuchet MS" panose="020B0703020202090204" pitchFamily="34" charset="0"/>
                        </a:rPr>
                        <a:t>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Trebuchet MS" panose="020B0703020202090204" pitchFamily="34" charset="0"/>
                        </a:rPr>
                        <a:t>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Trebuchet MS" panose="020B0703020202090204" pitchFamily="34" charset="0"/>
                        </a:rPr>
                        <a:t>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Trebuchet MS" panose="020B0703020202090204" pitchFamily="34" charset="0"/>
                        </a:rPr>
                        <a:t>14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66983613"/>
                  </a:ext>
                </a:extLst>
              </a:tr>
              <a:tr h="2641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Trebuchet MS" panose="020B0703020202090204" pitchFamily="34" charset="0"/>
                        </a:rPr>
                        <a:t>Crimes with Bias Elements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Trebuchet MS" panose="020B0703020202090204" pitchFamily="34" charset="0"/>
                        </a:rPr>
                        <a:t>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Trebuchet MS" panose="020B0703020202090204" pitchFamily="34" charset="0"/>
                        </a:rPr>
                        <a:t>13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Trebuchet MS" panose="020B0703020202090204" pitchFamily="34" charset="0"/>
                        </a:rPr>
                        <a:t>10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Trebuchet MS" panose="020B0703020202090204" pitchFamily="34" charset="0"/>
                        </a:rPr>
                        <a:t>16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45947755"/>
                  </a:ext>
                </a:extLst>
              </a:tr>
              <a:tr h="2055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Trebuchet MS" panose="020B0703020202090204" pitchFamily="34" charset="0"/>
                        </a:rPr>
                        <a:t>Non Criminal Bias Incident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Trebuchet MS" panose="020B0703020202090204" pitchFamily="34" charset="0"/>
                        </a:rPr>
                        <a:t>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Trebuchet MS" panose="020B0703020202090204" pitchFamily="34" charset="0"/>
                        </a:rPr>
                        <a:t>10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Trebuchet MS" panose="020B0703020202090204" pitchFamily="34" charset="0"/>
                        </a:rPr>
                        <a:t>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Trebuchet MS" panose="020B0703020202090204" pitchFamily="34" charset="0"/>
                        </a:rPr>
                        <a:t>24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42829381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E4C120DE-F93E-2443-9D22-1A27369503BB}"/>
              </a:ext>
            </a:extLst>
          </p:cNvPr>
          <p:cNvSpPr/>
          <p:nvPr/>
        </p:nvSpPr>
        <p:spPr>
          <a:xfrm>
            <a:off x="1851103" y="1553353"/>
            <a:ext cx="6334252" cy="349797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F3FAE8-101F-A242-A421-7DA9F4B6D09F}"/>
              </a:ext>
            </a:extLst>
          </p:cNvPr>
          <p:cNvSpPr txBox="1"/>
          <p:nvPr/>
        </p:nvSpPr>
        <p:spPr>
          <a:xfrm>
            <a:off x="1344361" y="6309321"/>
            <a:ext cx="83784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Trebuchet MS" panose="020B0703020202090204" pitchFamily="34" charset="0"/>
              </a:rPr>
              <a:t>Since 2015, the number of hate crimes in Washington State has increased by 97%.</a:t>
            </a:r>
            <a:endParaRPr 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3569156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463040" y="917742"/>
            <a:ext cx="754624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63040" y="29159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>
              <a:latin typeface="Trebuchet MS"/>
              <a:cs typeface="Trebuchet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5012" y="18556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252497" y="1461727"/>
            <a:ext cx="741796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2300" b="1" dirty="0">
                <a:latin typeface="Trebuchet MS" charset="0"/>
                <a:ea typeface="Trebuchet MS" charset="0"/>
                <a:cs typeface="Trebuchet MS" charset="0"/>
              </a:rPr>
              <a:t>The FBI Definition of a hate crime…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11201" y="386593"/>
            <a:ext cx="3869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rebuchet MS"/>
                <a:cs typeface="Trebuchet MS"/>
              </a:rPr>
              <a:t>What is a Hate Crime?</a:t>
            </a:r>
            <a:endParaRPr lang="en-US" b="1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06E18B-A89D-8043-B470-D0522B7F503A}"/>
              </a:ext>
            </a:extLst>
          </p:cNvPr>
          <p:cNvSpPr txBox="1"/>
          <p:nvPr/>
        </p:nvSpPr>
        <p:spPr>
          <a:xfrm>
            <a:off x="1311201" y="3373018"/>
            <a:ext cx="7417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rebuchet MS" panose="020B0703020202090204" pitchFamily="34" charset="0"/>
              </a:rPr>
              <a:t>The (Federal) Hate Crimes Prevention Act was signed into law by President Barak Obama in 2009, an inclusive policy standard.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E2C3BA-0478-2C4D-BCCA-BBEA4DE6F910}"/>
              </a:ext>
            </a:extLst>
          </p:cNvPr>
          <p:cNvSpPr txBox="1"/>
          <p:nvPr/>
        </p:nvSpPr>
        <p:spPr>
          <a:xfrm>
            <a:off x="2012387" y="1996102"/>
            <a:ext cx="6658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rebuchet MS" panose="020B0703020202090204" pitchFamily="34" charset="0"/>
              </a:rPr>
              <a:t>“A criminal offense against a person or property motivated in whole or in part by an offender’s bias against a race, religion, disability, sexual orientation, ethnicity, gender, or gender identity.”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C2CC11-3593-0B4F-9274-C1480FBADFDE}"/>
              </a:ext>
            </a:extLst>
          </p:cNvPr>
          <p:cNvSpPr txBox="1"/>
          <p:nvPr/>
        </p:nvSpPr>
        <p:spPr>
          <a:xfrm>
            <a:off x="1281848" y="4248592"/>
            <a:ext cx="747667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rebuchet MS" panose="020B0703020202090204" pitchFamily="34" charset="0"/>
              </a:rPr>
              <a:t>BUT, THE MAJORITY OF HATE CRIMES ARE PROSECUTED ACCORDING TO STATE LAWS, NOT THE FEDERAL LAW</a:t>
            </a:r>
            <a:r>
              <a:rPr lang="en-US" dirty="0">
                <a:latin typeface="Trebuchet MS" panose="020B0703020202090204" pitchFamily="34" charset="0"/>
              </a:rPr>
              <a:t>.</a:t>
            </a:r>
          </a:p>
          <a:p>
            <a:endParaRPr lang="en-US" sz="1400" dirty="0">
              <a:latin typeface="Trebuchet MS" panose="020B0703020202090204" pitchFamily="34" charset="0"/>
            </a:endParaRPr>
          </a:p>
          <a:p>
            <a:pPr marL="930275" indent="-254000">
              <a:buFont typeface="Wingdings" pitchFamily="2" charset="2"/>
              <a:buChar char="§"/>
            </a:pPr>
            <a:r>
              <a:rPr lang="en-US" b="1" i="1" dirty="0">
                <a:latin typeface="Trebuchet MS" panose="020B0703020202090204" pitchFamily="34" charset="0"/>
              </a:rPr>
              <a:t>Not all state laws are as inclusive as the federal law…</a:t>
            </a:r>
          </a:p>
          <a:p>
            <a:pPr marL="930275" indent="-254000">
              <a:buFont typeface="Wingdings" pitchFamily="2" charset="2"/>
              <a:buChar char="§"/>
            </a:pPr>
            <a:endParaRPr lang="en-US" b="1" i="1" dirty="0">
              <a:latin typeface="Trebuchet MS" panose="020B0703020202090204" pitchFamily="34" charset="0"/>
            </a:endParaRPr>
          </a:p>
          <a:p>
            <a:pPr marL="930275" indent="-254000">
              <a:buFont typeface="Wingdings" pitchFamily="2" charset="2"/>
              <a:buChar char="§"/>
            </a:pPr>
            <a:r>
              <a:rPr lang="en-US" b="1" dirty="0">
                <a:latin typeface="Trebuchet MS" panose="020B0703020202090204" pitchFamily="34" charset="0"/>
              </a:rPr>
              <a:t>Washington State’s Hate Crimes law includes all the same categories as the federal law.</a:t>
            </a:r>
          </a:p>
        </p:txBody>
      </p:sp>
    </p:spTree>
    <p:extLst>
      <p:ext uri="{BB962C8B-B14F-4D97-AF65-F5344CB8AC3E}">
        <p14:creationId xmlns:p14="http://schemas.microsoft.com/office/powerpoint/2010/main" val="268235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463040" y="917742"/>
            <a:ext cx="754624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63040" y="29159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>
              <a:latin typeface="Trebuchet MS"/>
              <a:cs typeface="Trebuchet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5012" y="18556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311201" y="386593"/>
            <a:ext cx="3869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rebuchet MS"/>
                <a:cs typeface="Trebuchet MS"/>
              </a:rPr>
              <a:t>What is a Hate Crime?</a:t>
            </a:r>
            <a:endParaRPr lang="en-US" b="1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9E3788-061B-9943-8AEC-0722B352BFE1}"/>
              </a:ext>
            </a:extLst>
          </p:cNvPr>
          <p:cNvSpPr txBox="1"/>
          <p:nvPr/>
        </p:nvSpPr>
        <p:spPr>
          <a:xfrm>
            <a:off x="1647706" y="1363251"/>
            <a:ext cx="688669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rebuchet MS" panose="020B0703020202090204" pitchFamily="34" charset="0"/>
              </a:rPr>
              <a:t>Some state laws are more restrictive than others.</a:t>
            </a:r>
          </a:p>
          <a:p>
            <a:r>
              <a:rPr lang="en-US" sz="2200" b="1" dirty="0">
                <a:latin typeface="Trebuchet MS" panose="020B0703020202090204" pitchFamily="34" charset="0"/>
              </a:rPr>
              <a:t> </a:t>
            </a:r>
          </a:p>
          <a:p>
            <a:r>
              <a:rPr lang="en-US" sz="2200" b="1" dirty="0">
                <a:latin typeface="Trebuchet MS" panose="020B0703020202090204" pitchFamily="34" charset="0"/>
              </a:rPr>
              <a:t>For example,</a:t>
            </a:r>
          </a:p>
          <a:p>
            <a:endParaRPr lang="en-US" sz="1000" dirty="0">
              <a:latin typeface="Trebuchet MS" panose="020B070302020209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A61A56-CD20-EB45-9CE0-97C81CDFAF15}"/>
              </a:ext>
            </a:extLst>
          </p:cNvPr>
          <p:cNvSpPr txBox="1"/>
          <p:nvPr/>
        </p:nvSpPr>
        <p:spPr>
          <a:xfrm>
            <a:off x="2039172" y="2625135"/>
            <a:ext cx="610376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0513" indent="-276225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800" b="1" dirty="0">
                <a:latin typeface="Trebuchet MS" panose="020B0703020202090204" pitchFamily="34" charset="0"/>
              </a:rPr>
              <a:t>19</a:t>
            </a:r>
            <a:r>
              <a:rPr lang="en-US" sz="2000" b="1" dirty="0">
                <a:latin typeface="Trebuchet MS" panose="020B0703020202090204" pitchFamily="34" charset="0"/>
              </a:rPr>
              <a:t> states EXCLUDE protection on the basis of disabilities </a:t>
            </a:r>
          </a:p>
          <a:p>
            <a:pPr marL="290513" indent="-276225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800" b="1" dirty="0">
                <a:latin typeface="Trebuchet MS" panose="020B0703020202090204" pitchFamily="34" charset="0"/>
              </a:rPr>
              <a:t>15</a:t>
            </a:r>
            <a:r>
              <a:rPr lang="en-US" sz="2000" b="1" dirty="0">
                <a:latin typeface="Trebuchet MS" panose="020B0703020202090204" pitchFamily="34" charset="0"/>
              </a:rPr>
              <a:t> states EXCLUDE protection on the basis of sexual orientation or gender identity</a:t>
            </a:r>
          </a:p>
          <a:p>
            <a:pPr marL="290513" indent="-276225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b="1" dirty="0">
                <a:latin typeface="Trebuchet MS" panose="020B0703020202090204" pitchFamily="34" charset="0"/>
              </a:rPr>
              <a:t>Only </a:t>
            </a:r>
            <a:r>
              <a:rPr lang="en-US" sz="2800" b="1" dirty="0">
                <a:latin typeface="Trebuchet MS" panose="020B0703020202090204" pitchFamily="34" charset="0"/>
              </a:rPr>
              <a:t>3 </a:t>
            </a:r>
            <a:r>
              <a:rPr lang="en-US" sz="2000" b="1" dirty="0">
                <a:latin typeface="Trebuchet MS" panose="020B0703020202090204" pitchFamily="34" charset="0"/>
              </a:rPr>
              <a:t>states (FL, ME, MD, &amp; DC) include homelessness as a protected category</a:t>
            </a:r>
          </a:p>
          <a:p>
            <a:pPr marL="290513" indent="-276225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800" b="1" i="1" dirty="0">
                <a:solidFill>
                  <a:srgbClr val="C00000"/>
                </a:solidFill>
                <a:latin typeface="Trebuchet MS" panose="020B0703020202090204" pitchFamily="34" charset="0"/>
              </a:rPr>
              <a:t>4 </a:t>
            </a:r>
            <a:r>
              <a:rPr lang="en-US" sz="2200" b="1" i="1" dirty="0">
                <a:solidFill>
                  <a:srgbClr val="C00000"/>
                </a:solidFill>
                <a:latin typeface="Trebuchet MS" panose="020B0703020202090204" pitchFamily="34" charset="0"/>
              </a:rPr>
              <a:t>states (AR, IN, SC, WY) have no hate crimes law at all </a:t>
            </a:r>
          </a:p>
        </p:txBody>
      </p:sp>
    </p:spTree>
    <p:extLst>
      <p:ext uri="{BB962C8B-B14F-4D97-AF65-F5344CB8AC3E}">
        <p14:creationId xmlns:p14="http://schemas.microsoft.com/office/powerpoint/2010/main" val="3875884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463040" y="917742"/>
            <a:ext cx="754624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63040" y="29159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>
              <a:latin typeface="Trebuchet MS"/>
              <a:cs typeface="Trebuchet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5012" y="18556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463040" y="1135978"/>
            <a:ext cx="7417967" cy="2421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800"/>
              </a:spcAft>
              <a:buFont typeface="Courier New" charset="0"/>
              <a:buChar char="o"/>
            </a:pPr>
            <a:r>
              <a:rPr lang="en-US" sz="2300" b="1" dirty="0">
                <a:latin typeface="Trebuchet MS" charset="0"/>
                <a:ea typeface="Trebuchet MS" charset="0"/>
                <a:cs typeface="Trebuchet MS" charset="0"/>
              </a:rPr>
              <a:t>The sense of belonging</a:t>
            </a:r>
          </a:p>
          <a:p>
            <a:pPr marL="342900" lvl="0" indent="-342900">
              <a:spcAft>
                <a:spcPts val="800"/>
              </a:spcAft>
              <a:buFont typeface="Courier New" charset="0"/>
              <a:buChar char="o"/>
            </a:pPr>
            <a:r>
              <a:rPr lang="en-US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Hard-selling recruiters, charismatic leaders, persuasive members </a:t>
            </a:r>
          </a:p>
          <a:p>
            <a:pPr marL="342900" indent="-342900">
              <a:spcAft>
                <a:spcPts val="800"/>
              </a:spcAft>
              <a:buFont typeface="Courier New" charset="0"/>
              <a:buChar char="o"/>
            </a:pPr>
            <a:r>
              <a:rPr lang="en-US" sz="2300" b="1" dirty="0">
                <a:latin typeface="Trebuchet MS" charset="0"/>
                <a:ea typeface="Trebuchet MS" charset="0"/>
                <a:cs typeface="Trebuchet MS" charset="0"/>
              </a:rPr>
              <a:t>The belief that access to jobs, education, a home, etc., is being usurped by people “inferior” or “unworthy” </a:t>
            </a:r>
            <a:endParaRPr lang="en-US" sz="2000" b="1" dirty="0"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8481" y="5396074"/>
            <a:ext cx="1635361" cy="10192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63040" y="3568956"/>
            <a:ext cx="7897150" cy="1610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800"/>
              </a:spcAft>
              <a:buFont typeface="Courier New" charset="0"/>
              <a:buChar char="o"/>
            </a:pPr>
            <a:r>
              <a:rPr lang="en-US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Conflicts with parents, step-parents, peers</a:t>
            </a:r>
          </a:p>
          <a:p>
            <a:pPr marL="342900" indent="-342900">
              <a:spcAft>
                <a:spcPts val="800"/>
              </a:spcAft>
              <a:buFont typeface="Courier New" charset="0"/>
              <a:buChar char="o"/>
            </a:pPr>
            <a:r>
              <a:rPr lang="en-US" sz="2300" b="1" dirty="0">
                <a:latin typeface="Trebuchet MS" charset="0"/>
                <a:ea typeface="Trebuchet MS" charset="0"/>
                <a:cs typeface="Trebuchet MS" charset="0"/>
              </a:rPr>
              <a:t>For Black Separatists: Desire to be isolated from white culture, a “state” for African Americans and people of African descent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11201" y="386593"/>
            <a:ext cx="5276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rebuchet MS"/>
                <a:cs typeface="Trebuchet MS"/>
              </a:rPr>
              <a:t>Why People Join a Hate Group</a:t>
            </a:r>
            <a:endParaRPr lang="en-US" b="1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39534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7123" y="395264"/>
            <a:ext cx="73869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rebuchet MS"/>
                <a:cs typeface="Trebuchet MS"/>
              </a:rPr>
              <a:t>Other Observations about Defectors</a:t>
            </a:r>
            <a:r>
              <a:rPr lang="mr-IN" sz="3200" b="1" dirty="0">
                <a:solidFill>
                  <a:srgbClr val="C00000"/>
                </a:solidFill>
                <a:latin typeface="Trebuchet MS"/>
                <a:cs typeface="Trebuchet MS"/>
              </a:rPr>
              <a:t>…</a:t>
            </a:r>
            <a:endParaRPr lang="en-US" sz="2000" b="1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647706" y="1001184"/>
            <a:ext cx="731190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63040" y="29159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>
              <a:latin typeface="Trebuchet MS"/>
              <a:cs typeface="Trebuchet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5012" y="18556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867377" y="1445071"/>
            <a:ext cx="653703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2400" b="1" dirty="0">
                <a:solidFill>
                  <a:srgbClr val="C00000"/>
                </a:solidFill>
                <a:latin typeface="Trebuchet MS" charset="0"/>
                <a:ea typeface="Trebuchet MS" charset="0"/>
                <a:cs typeface="Trebuchet MS" charset="0"/>
              </a:rPr>
              <a:t>Although they are amazingly courageous, most tend to be</a:t>
            </a:r>
            <a:r>
              <a:rPr lang="mr-IN" sz="2400" b="1" dirty="0">
                <a:solidFill>
                  <a:srgbClr val="C00000"/>
                </a:solidFill>
                <a:latin typeface="Trebuchet MS" charset="0"/>
                <a:ea typeface="Trebuchet MS" charset="0"/>
                <a:cs typeface="Trebuchet MS" charset="0"/>
              </a:rPr>
              <a:t>…</a:t>
            </a:r>
            <a:r>
              <a:rPr lang="en-US" sz="2400" b="1" dirty="0">
                <a:solidFill>
                  <a:srgbClr val="C00000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</a:p>
          <a:p>
            <a:pPr marL="800100" lvl="1" indent="-342900">
              <a:spcAft>
                <a:spcPts val="800"/>
              </a:spcAft>
              <a:buFont typeface="Wingdings" charset="2"/>
              <a:buChar char="§"/>
            </a:pPr>
            <a:r>
              <a:rPr lang="en-US" sz="2400" b="1" dirty="0">
                <a:latin typeface="Trebuchet MS" charset="0"/>
                <a:ea typeface="Trebuchet MS" charset="0"/>
                <a:cs typeface="Trebuchet MS" charset="0"/>
              </a:rPr>
              <a:t>Poorly focused</a:t>
            </a:r>
          </a:p>
          <a:p>
            <a:pPr marL="800100" lvl="1" indent="-342900">
              <a:spcAft>
                <a:spcPts val="800"/>
              </a:spcAft>
              <a:buFont typeface="Wingdings" charset="2"/>
              <a:buChar char="§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Easily distracted</a:t>
            </a:r>
          </a:p>
          <a:p>
            <a:pPr marL="800100" lvl="1" indent="-342900">
              <a:spcAft>
                <a:spcPts val="800"/>
              </a:spcAft>
              <a:buFont typeface="Wingdings" charset="2"/>
              <a:buChar char="§"/>
            </a:pPr>
            <a:r>
              <a:rPr lang="en-US" sz="2400" b="1" dirty="0">
                <a:latin typeface="Trebuchet MS" charset="0"/>
                <a:ea typeface="Trebuchet MS" charset="0"/>
                <a:cs typeface="Trebuchet MS" charset="0"/>
              </a:rPr>
              <a:t>Not the most critical or independent thinkers</a:t>
            </a:r>
          </a:p>
          <a:p>
            <a:pPr marL="800100" lvl="1" indent="-342900">
              <a:spcAft>
                <a:spcPts val="800"/>
              </a:spcAft>
              <a:buFont typeface="Wingdings" charset="2"/>
              <a:buChar char="§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Irresponsible</a:t>
            </a:r>
          </a:p>
          <a:p>
            <a:pPr marL="800100" lvl="1" indent="-342900">
              <a:spcAft>
                <a:spcPts val="800"/>
              </a:spcAft>
              <a:buFont typeface="Wingdings" charset="2"/>
              <a:buChar char="§"/>
            </a:pPr>
            <a:r>
              <a:rPr lang="en-US" sz="2400" b="1" dirty="0">
                <a:latin typeface="Trebuchet MS" charset="0"/>
                <a:ea typeface="Trebuchet MS" charset="0"/>
                <a:cs typeface="Trebuchet MS" charset="0"/>
              </a:rPr>
              <a:t>“Flaky”</a:t>
            </a:r>
          </a:p>
          <a:p>
            <a:pPr marL="342900" lvl="0" indent="-342900">
              <a:buFont typeface="Courier New" charset="0"/>
              <a:buChar char="o"/>
            </a:pPr>
            <a:endParaRPr lang="en-US" sz="2000" b="1" dirty="0"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144" y="4402735"/>
            <a:ext cx="1852061" cy="173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15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>
            <a:cxnSpLocks/>
          </p:cNvCxnSpPr>
          <p:nvPr/>
        </p:nvCxnSpPr>
        <p:spPr>
          <a:xfrm>
            <a:off x="1463040" y="1010279"/>
            <a:ext cx="617796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63040" y="29159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>
              <a:latin typeface="Trebuchet MS"/>
              <a:cs typeface="Trebuchet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5012" y="18556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309867" y="1773507"/>
            <a:ext cx="7417967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800"/>
              </a:spcAft>
              <a:buFont typeface="Courier New" charset="0"/>
              <a:buChar char="o"/>
            </a:pPr>
            <a:r>
              <a:rPr lang="en-US" sz="2000" b="1" dirty="0">
                <a:latin typeface="Trebuchet MS" charset="0"/>
                <a:ea typeface="Trebuchet MS" charset="0"/>
                <a:cs typeface="Trebuchet MS" charset="0"/>
              </a:rPr>
              <a:t>Gain a deep personal connection to a person targeted by the leader(s) and members of their hate group</a:t>
            </a:r>
          </a:p>
          <a:p>
            <a:pPr marL="342900" lvl="0" indent="-342900">
              <a:spcAft>
                <a:spcPts val="800"/>
              </a:spcAft>
              <a:buFont typeface="Courier New" charset="0"/>
              <a:buChar char="o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Had time to self-reflect in prison after being charged with a hate crime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083" y="497875"/>
            <a:ext cx="923208" cy="9232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59804" y="3198408"/>
            <a:ext cx="77937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800"/>
              </a:spcAft>
              <a:buFont typeface="Courier New" charset="0"/>
              <a:buChar char="o"/>
            </a:pPr>
            <a:r>
              <a:rPr lang="en-US" sz="2000" b="1" dirty="0">
                <a:latin typeface="Trebuchet MS" charset="0"/>
                <a:ea typeface="Trebuchet MS" charset="0"/>
                <a:cs typeface="Trebuchet MS" charset="0"/>
              </a:rPr>
              <a:t>Turn to religion (Born again Christian)</a:t>
            </a:r>
          </a:p>
          <a:p>
            <a:pPr marL="342900" indent="-342900">
              <a:spcAft>
                <a:spcPts val="800"/>
              </a:spcAft>
              <a:buFont typeface="Courier New" charset="0"/>
              <a:buChar char="o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Birth of a child</a:t>
            </a:r>
          </a:p>
          <a:p>
            <a:pPr marL="342900" lvl="0" indent="-342900">
              <a:spcAft>
                <a:spcPts val="800"/>
              </a:spcAft>
              <a:buFont typeface="Courier New" charset="0"/>
              <a:buChar char="o"/>
            </a:pPr>
            <a:r>
              <a:rPr lang="en-US" sz="2000" b="1" dirty="0">
                <a:latin typeface="Trebuchet MS" charset="0"/>
                <a:ea typeface="Trebuchet MS" charset="0"/>
                <a:cs typeface="Trebuchet MS" charset="0"/>
              </a:rPr>
              <a:t>Reawakening of their own personal core values </a:t>
            </a:r>
          </a:p>
          <a:p>
            <a:pPr marL="342900" lvl="0" indent="-342900">
              <a:spcAft>
                <a:spcPts val="800"/>
              </a:spcAft>
              <a:buFont typeface="Courier New" charset="0"/>
              <a:buChar char="o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Recognizing Hypocrisy: National leaders are morally bankrupt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CA6A71-993D-9C41-9EA3-3CA919280108}"/>
              </a:ext>
            </a:extLst>
          </p:cNvPr>
          <p:cNvSpPr txBox="1"/>
          <p:nvPr/>
        </p:nvSpPr>
        <p:spPr>
          <a:xfrm>
            <a:off x="1357940" y="412142"/>
            <a:ext cx="6047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rebuchet MS" charset="0"/>
                <a:ea typeface="Trebuchet MS" charset="0"/>
                <a:cs typeface="Trebuchet MS" charset="0"/>
              </a:rPr>
              <a:t>Why Defectors LEAVE Hate Groups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95F385-A29B-2A41-ADA9-4FA39A7C0ADC}"/>
              </a:ext>
            </a:extLst>
          </p:cNvPr>
          <p:cNvSpPr txBox="1"/>
          <p:nvPr/>
        </p:nvSpPr>
        <p:spPr>
          <a:xfrm>
            <a:off x="1463040" y="1181522"/>
            <a:ext cx="45136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Trebuchet MS"/>
                <a:cs typeface="Trebuchet MS"/>
              </a:rPr>
              <a:t>“Significant Emotional Events"</a:t>
            </a:r>
            <a:r>
              <a:rPr lang="en-US" sz="2000" b="1" dirty="0">
                <a:solidFill>
                  <a:srgbClr val="C00000"/>
                </a:solidFill>
                <a:latin typeface="Trebuchet MS"/>
                <a:cs typeface="Trebuchet MS"/>
              </a:rPr>
              <a:t>*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943516-923C-0542-B52B-85D8CDE43FFF}"/>
              </a:ext>
            </a:extLst>
          </p:cNvPr>
          <p:cNvSpPr txBox="1"/>
          <p:nvPr/>
        </p:nvSpPr>
        <p:spPr>
          <a:xfrm>
            <a:off x="1309867" y="5941505"/>
            <a:ext cx="2992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rebuchet MS" panose="020B0703020202090204" pitchFamily="34" charset="0"/>
              </a:rPr>
              <a:t>*Research by Dr. Morris Massey</a:t>
            </a:r>
          </a:p>
        </p:txBody>
      </p:sp>
    </p:spTree>
    <p:extLst>
      <p:ext uri="{BB962C8B-B14F-4D97-AF65-F5344CB8AC3E}">
        <p14:creationId xmlns:p14="http://schemas.microsoft.com/office/powerpoint/2010/main" val="121698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06880" y="1493251"/>
            <a:ext cx="657558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latin typeface="Trebuchet MS" charset="0"/>
                <a:ea typeface="Trebuchet MS" charset="0"/>
                <a:cs typeface="Trebuchet MS" charset="0"/>
              </a:rPr>
              <a:t>In Feb 2021, The Southern Poverty Law Center identified </a:t>
            </a:r>
            <a:r>
              <a:rPr lang="en-US" sz="4000" b="1" dirty="0">
                <a:latin typeface="Trebuchet MS" charset="0"/>
                <a:ea typeface="Trebuchet MS" charset="0"/>
                <a:cs typeface="Trebuchet MS" charset="0"/>
              </a:rPr>
              <a:t>838</a:t>
            </a:r>
            <a:r>
              <a:rPr lang="en-US" sz="2600" b="1" dirty="0">
                <a:latin typeface="Trebuchet MS" charset="0"/>
                <a:ea typeface="Trebuchet MS" charset="0"/>
                <a:cs typeface="Trebuchet MS" charset="0"/>
              </a:rPr>
              <a:t> active hate groups nationwide in the U.S.</a:t>
            </a:r>
          </a:p>
          <a:p>
            <a:endParaRPr lang="en-US" sz="1200" b="1" dirty="0">
              <a:latin typeface="Trebuchet MS" charset="0"/>
              <a:ea typeface="Trebuchet MS" charset="0"/>
              <a:cs typeface="Trebuchet MS" charset="0"/>
            </a:endParaRPr>
          </a:p>
          <a:p>
            <a:r>
              <a:rPr lang="en-US" sz="4000" b="1" dirty="0">
                <a:latin typeface="Trebuchet MS" charset="0"/>
                <a:ea typeface="Trebuchet MS" charset="0"/>
                <a:cs typeface="Trebuchet MS" charset="0"/>
              </a:rPr>
              <a:t>182</a:t>
            </a:r>
            <a:r>
              <a:rPr lang="en-US" sz="2600" b="1" dirty="0">
                <a:latin typeface="Trebuchet MS" charset="0"/>
                <a:ea typeface="Trebuchet MS" charset="0"/>
                <a:cs typeface="Trebuchet MS" charset="0"/>
              </a:rPr>
              <a:t> (21.7%) FEWER than the 1,020 groups in Feb 2020</a:t>
            </a:r>
          </a:p>
          <a:p>
            <a:endParaRPr lang="en-US" b="1" dirty="0">
              <a:solidFill>
                <a:srgbClr val="C00000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r>
              <a:rPr lang="en-US" sz="2800" b="1" dirty="0">
                <a:solidFill>
                  <a:srgbClr val="C00000"/>
                </a:solidFill>
                <a:latin typeface="Trebuchet MS" charset="0"/>
                <a:ea typeface="Trebuchet MS" charset="0"/>
                <a:cs typeface="Trebuchet MS" charset="0"/>
              </a:rPr>
              <a:t>What do these numbers tell us?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10EC9F-E164-7C45-BF3A-F020D3729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3770" y="5122105"/>
            <a:ext cx="1881331" cy="10535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0E6EDF-5D82-A84E-9E8E-FFE1E9B5FE5F}"/>
              </a:ext>
            </a:extLst>
          </p:cNvPr>
          <p:cNvSpPr txBox="1"/>
          <p:nvPr/>
        </p:nvSpPr>
        <p:spPr>
          <a:xfrm>
            <a:off x="1706880" y="6006373"/>
            <a:ext cx="43979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rebuchet MS" panose="020B0703020202090204" pitchFamily="34" charset="0"/>
              </a:rPr>
              <a:t>Source: </a:t>
            </a:r>
            <a:r>
              <a:rPr lang="en-US" sz="1600" dirty="0">
                <a:latin typeface="Trebuchet MS" panose="020B070302020209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https://www.splcenter.org/hate-map</a:t>
            </a:r>
            <a:endParaRPr lang="en-US" sz="1600" dirty="0">
              <a:latin typeface="Trebuchet MS" panose="020B070302020209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FFB1BD-7A0C-104A-B95F-6E3AD2D60710}"/>
              </a:ext>
            </a:extLst>
          </p:cNvPr>
          <p:cNvSpPr txBox="1"/>
          <p:nvPr/>
        </p:nvSpPr>
        <p:spPr>
          <a:xfrm>
            <a:off x="1568279" y="419684"/>
            <a:ext cx="6886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rebuchet MS" panose="020B0703020202090204" pitchFamily="34" charset="0"/>
              </a:rPr>
              <a:t>The Number of Hate Groups Nationwide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DB1B611-06F2-BB4C-987D-4E19EC4E0E38}"/>
              </a:ext>
            </a:extLst>
          </p:cNvPr>
          <p:cNvCxnSpPr>
            <a:cxnSpLocks/>
          </p:cNvCxnSpPr>
          <p:nvPr/>
        </p:nvCxnSpPr>
        <p:spPr>
          <a:xfrm>
            <a:off x="1706880" y="1010279"/>
            <a:ext cx="687708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5305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9319" y="510131"/>
            <a:ext cx="1918593" cy="11301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88883" y="622163"/>
            <a:ext cx="526458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b="1" dirty="0">
                <a:solidFill>
                  <a:srgbClr val="C00000"/>
                </a:solidFill>
                <a:latin typeface="Trebuchet MS" charset="0"/>
                <a:ea typeface="Trebuchet MS" charset="0"/>
                <a:cs typeface="Trebuchet MS" charset="0"/>
              </a:rPr>
              <a:t>Hate Groups Nationwide</a:t>
            </a:r>
            <a:endParaRPr lang="en-US" sz="2400" b="1" dirty="0">
              <a:solidFill>
                <a:srgbClr val="C00000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8244" y="1464662"/>
            <a:ext cx="743028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SPLC intelligence updates the number of groups nationwide every February. </a:t>
            </a:r>
            <a:r>
              <a:rPr lang="en-US" sz="2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The true number is constantly changing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.</a:t>
            </a:r>
          </a:p>
          <a:p>
            <a:pPr>
              <a:buClr>
                <a:srgbClr val="C00000"/>
              </a:buClr>
            </a:pPr>
            <a:endParaRPr lang="en-US" sz="2400" b="1" i="1" dirty="0">
              <a:solidFill>
                <a:schemeClr val="tx1">
                  <a:lumMod val="65000"/>
                  <a:lumOff val="35000"/>
                </a:schemeClr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>
              <a:buClr>
                <a:srgbClr val="C00000"/>
              </a:buClr>
            </a:pPr>
            <a:r>
              <a:rPr lang="en-US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More important…</a:t>
            </a:r>
            <a:endParaRPr lang="en-US" sz="1600" b="1" dirty="0">
              <a:latin typeface="Trebuchet MS" charset="0"/>
              <a:ea typeface="Trebuchet MS" charset="0"/>
              <a:cs typeface="Trebuchet MS" charset="0"/>
            </a:endParaRPr>
          </a:p>
          <a:p>
            <a:pPr marL="582613">
              <a:buClr>
                <a:srgbClr val="C00000"/>
              </a:buClr>
            </a:pPr>
            <a:r>
              <a:rPr lang="en-US" sz="2400" b="1" i="1" dirty="0">
                <a:latin typeface="Trebuchet MS" charset="0"/>
                <a:ea typeface="Trebuchet MS" charset="0"/>
                <a:cs typeface="Trebuchet MS" charset="0"/>
              </a:rPr>
              <a:t>When a group disappears, its former members do not. </a:t>
            </a:r>
          </a:p>
          <a:p>
            <a:pPr marL="1371600" indent="-365125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400" b="1" i="1" dirty="0">
                <a:latin typeface="Trebuchet MS" charset="0"/>
                <a:ea typeface="Trebuchet MS" charset="0"/>
                <a:cs typeface="Trebuchet MS" charset="0"/>
              </a:rPr>
              <a:t>Many stay connected via social media</a:t>
            </a:r>
          </a:p>
          <a:p>
            <a:pPr marL="1371600" indent="-365125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400" b="1" i="1" dirty="0">
                <a:latin typeface="Trebuchet MS" charset="0"/>
                <a:ea typeface="Trebuchet MS" charset="0"/>
                <a:cs typeface="Trebuchet MS" charset="0"/>
              </a:rPr>
              <a:t>Some become “lone wolf” offenders</a:t>
            </a:r>
          </a:p>
          <a:p>
            <a:pPr>
              <a:buClr>
                <a:srgbClr val="C00000"/>
              </a:buClr>
            </a:pPr>
            <a:endParaRPr lang="en-US" sz="2400" b="1" i="1" dirty="0">
              <a:latin typeface="Trebuchet MS" charset="0"/>
              <a:ea typeface="Trebuchet MS" charset="0"/>
              <a:cs typeface="Trebuchet MS" charset="0"/>
            </a:endParaRPr>
          </a:p>
          <a:p>
            <a:pPr>
              <a:buClr>
                <a:srgbClr val="C00000"/>
              </a:buClr>
            </a:pPr>
            <a:r>
              <a:rPr lang="en-US" sz="2400" b="1" i="1" dirty="0">
                <a:latin typeface="Trebuchet MS" charset="0"/>
                <a:ea typeface="Trebuchet MS" charset="0"/>
                <a:cs typeface="Trebuchet MS" charset="0"/>
              </a:rPr>
              <a:t>The number of INDIVIDUALS in any organized group is unknown and largely unpredictable.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1593169" y="1257989"/>
            <a:ext cx="493782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058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562853" y="1665330"/>
            <a:ext cx="695964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>
                <a:latin typeface="Trebuchet MS" charset="0"/>
                <a:ea typeface="Trebuchet MS" charset="0"/>
                <a:cs typeface="Trebuchet MS" charset="0"/>
              </a:rPr>
              <a:t>During this workshop, you will</a:t>
            </a:r>
            <a:r>
              <a:rPr lang="mr-IN" sz="2200" b="1">
                <a:latin typeface="Trebuchet MS" charset="0"/>
                <a:ea typeface="Trebuchet MS" charset="0"/>
                <a:cs typeface="Trebuchet MS" charset="0"/>
              </a:rPr>
              <a:t>…</a:t>
            </a:r>
            <a:endParaRPr lang="en-US" sz="2200" b="1">
              <a:latin typeface="Trebuchet MS" charset="0"/>
              <a:ea typeface="Trebuchet MS" charset="0"/>
              <a:cs typeface="Trebuchet MS" charset="0"/>
            </a:endParaRPr>
          </a:p>
          <a:p>
            <a:endParaRPr lang="en-US" sz="1200" b="1">
              <a:latin typeface="Trebuchet MS" charset="0"/>
              <a:ea typeface="Trebuchet MS" charset="0"/>
              <a:cs typeface="Trebuchet MS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3680460" y="1517595"/>
            <a:ext cx="485678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574E2D0-D290-DE48-9CE9-7900D63C434E}"/>
              </a:ext>
            </a:extLst>
          </p:cNvPr>
          <p:cNvSpPr txBox="1"/>
          <p:nvPr/>
        </p:nvSpPr>
        <p:spPr>
          <a:xfrm>
            <a:off x="1562853" y="2186452"/>
            <a:ext cx="717751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4538" indent="-342900"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Document the rise in anti-Asian hate crimes</a:t>
            </a:r>
          </a:p>
          <a:p>
            <a:pPr marL="744538" indent="-342900"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en-US" sz="2000" b="1" dirty="0">
                <a:latin typeface="Trebuchet MS" charset="0"/>
                <a:ea typeface="Trebuchet MS" charset="0"/>
                <a:cs typeface="Trebuchet MS" charset="0"/>
              </a:rPr>
              <a:t>View the landscape of hate groups in WA State &amp; Seattle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744538" indent="-342900"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Learn why hate crimes data are unreliable; unscramble confusing statistics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3367BC-5DBE-C74B-BFC1-80054EC96220}"/>
              </a:ext>
            </a:extLst>
          </p:cNvPr>
          <p:cNvSpPr txBox="1"/>
          <p:nvPr/>
        </p:nvSpPr>
        <p:spPr>
          <a:xfrm>
            <a:off x="1577601" y="3971556"/>
            <a:ext cx="728191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4538" indent="-342900"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en-US" sz="2000" b="1" dirty="0">
                <a:latin typeface="Trebuchet MS" charset="0"/>
                <a:ea typeface="Trebuchet MS" charset="0"/>
                <a:cs typeface="Trebuchet MS" charset="0"/>
              </a:rPr>
              <a:t>Explore common themes among former extremists, including what inspired them to join and later abandon, the hate movement</a:t>
            </a:r>
          </a:p>
          <a:p>
            <a:pPr marL="744538" indent="-342900"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Consider ways to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curb anti-Asian racism and hate crime incidents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D7FBB1-A969-E348-A302-3DF3628A4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477" y="375830"/>
            <a:ext cx="1810103" cy="120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7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290A857-9916-2841-937A-0A5B7D998721}"/>
              </a:ext>
            </a:extLst>
          </p:cNvPr>
          <p:cNvSpPr txBox="1"/>
          <p:nvPr/>
        </p:nvSpPr>
        <p:spPr>
          <a:xfrm>
            <a:off x="1762537" y="228659"/>
            <a:ext cx="7498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rebuchet MS" panose="020B0703020202090204" pitchFamily="34" charset="0"/>
                <a:ea typeface="Trebuchet MS" charset="0"/>
                <a:cs typeface="Trebuchet MS" charset="0"/>
              </a:rPr>
              <a:t>WA State Hate Groups (22) As of 2/22/21</a:t>
            </a:r>
            <a:endParaRPr lang="en-US" sz="2000" b="1" dirty="0">
              <a:solidFill>
                <a:srgbClr val="C00000"/>
              </a:solidFill>
              <a:latin typeface="Trebuchet MS" panose="020B0703020202090204" pitchFamily="34" charset="0"/>
              <a:ea typeface="Trebuchet MS" charset="0"/>
              <a:cs typeface="Trebuchet MS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08D747-8584-2C49-B64C-1F9307A23AD6}"/>
              </a:ext>
            </a:extLst>
          </p:cNvPr>
          <p:cNvSpPr txBox="1"/>
          <p:nvPr/>
        </p:nvSpPr>
        <p:spPr>
          <a:xfrm>
            <a:off x="1923876" y="5357092"/>
            <a:ext cx="5284382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500"/>
              </a:spcAft>
              <a:buFont typeface="Courier New" panose="02070309020205020404" pitchFamily="49" charset="0"/>
              <a:buChar char="o"/>
            </a:pPr>
            <a:r>
              <a:rPr lang="en-US" sz="1000" b="1" dirty="0">
                <a:latin typeface="Trebuchet MS" panose="020B0703020202090204" pitchFamily="34" charset="0"/>
              </a:rPr>
              <a:t>The types of groups changes every year.</a:t>
            </a:r>
          </a:p>
          <a:p>
            <a:pPr marL="171450" indent="-171450">
              <a:spcAft>
                <a:spcPts val="500"/>
              </a:spcAft>
              <a:buFont typeface="Courier New" panose="02070309020205020404" pitchFamily="49" charset="0"/>
              <a:buChar char="o"/>
            </a:pPr>
            <a:r>
              <a:rPr lang="en-US" sz="1000" b="1" dirty="0">
                <a:latin typeface="Trebuchet MS" panose="020B0703020202090204" pitchFamily="34" charset="0"/>
              </a:rPr>
              <a:t>The numbers of any specific group changes every year.</a:t>
            </a:r>
          </a:p>
          <a:p>
            <a:pPr marL="171450" indent="-171450">
              <a:spcAft>
                <a:spcPts val="500"/>
              </a:spcAft>
              <a:buFont typeface="Courier New" panose="02070309020205020404" pitchFamily="49" charset="0"/>
              <a:buChar char="o"/>
            </a:pPr>
            <a:r>
              <a:rPr lang="en-US" sz="1000" b="1" dirty="0">
                <a:latin typeface="Trebuchet MS" panose="020B0703020202090204" pitchFamily="34" charset="0"/>
              </a:rPr>
              <a:t>When a group is not listed in the next year, that does not imply that its former members have suddenly come to their senses</a:t>
            </a:r>
            <a:r>
              <a:rPr lang="en-US" sz="1000" dirty="0">
                <a:latin typeface="Trebuchet MS" panose="020B0703020202090204" pitchFamily="34" charset="0"/>
              </a:rPr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32F4A94-6182-9347-AC61-927EA60B39A0}"/>
              </a:ext>
            </a:extLst>
          </p:cNvPr>
          <p:cNvCxnSpPr>
            <a:cxnSpLocks/>
          </p:cNvCxnSpPr>
          <p:nvPr/>
        </p:nvCxnSpPr>
        <p:spPr>
          <a:xfrm>
            <a:off x="1813337" y="692612"/>
            <a:ext cx="699145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4C0C087-A7ED-1042-B8B0-08CDEC558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868" y="-101426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215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290A857-9916-2841-937A-0A5B7D998721}"/>
              </a:ext>
            </a:extLst>
          </p:cNvPr>
          <p:cNvSpPr txBox="1"/>
          <p:nvPr/>
        </p:nvSpPr>
        <p:spPr>
          <a:xfrm>
            <a:off x="1457737" y="221973"/>
            <a:ext cx="7498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Trebuchet MS" panose="020B0703020202090204" pitchFamily="34" charset="0"/>
                <a:ea typeface="Trebuchet MS" charset="0"/>
                <a:cs typeface="Trebuchet MS" charset="0"/>
              </a:rPr>
              <a:t>WA State Hate Groups De-Activated Since Feb 2020</a:t>
            </a:r>
            <a:endParaRPr lang="en-US" sz="2000" b="1">
              <a:solidFill>
                <a:srgbClr val="C00000"/>
              </a:solidFill>
              <a:latin typeface="Trebuchet MS" panose="020B0703020202090204" pitchFamily="34" charset="0"/>
              <a:ea typeface="Trebuchet MS" charset="0"/>
              <a:cs typeface="Trebuchet MS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08D747-8584-2C49-B64C-1F9307A23AD6}"/>
              </a:ext>
            </a:extLst>
          </p:cNvPr>
          <p:cNvSpPr txBox="1"/>
          <p:nvPr/>
        </p:nvSpPr>
        <p:spPr>
          <a:xfrm>
            <a:off x="2564745" y="4152233"/>
            <a:ext cx="528438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4663" indent="-339725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000" b="1" dirty="0">
                <a:latin typeface="Trebuchet MS" panose="020B0703020202090204" pitchFamily="34" charset="0"/>
              </a:rPr>
              <a:t>The type of groups, number of groups, AND the numbers of any specific group changes every year.</a:t>
            </a:r>
          </a:p>
          <a:p>
            <a:pPr marL="474663" indent="-339725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000" b="1" dirty="0">
                <a:latin typeface="Trebuchet MS" panose="020B0703020202090204" pitchFamily="34" charset="0"/>
              </a:rPr>
              <a:t>When a group “disappears,” its former members do not.</a:t>
            </a:r>
            <a:endParaRPr lang="en-US" sz="1000" dirty="0">
              <a:latin typeface="Trebuchet MS" panose="020B070302020209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32F4A94-6182-9347-AC61-927EA60B39A0}"/>
              </a:ext>
            </a:extLst>
          </p:cNvPr>
          <p:cNvCxnSpPr>
            <a:cxnSpLocks/>
          </p:cNvCxnSpPr>
          <p:nvPr/>
        </p:nvCxnSpPr>
        <p:spPr>
          <a:xfrm>
            <a:off x="1518699" y="692612"/>
            <a:ext cx="743743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24F7715-1B66-9941-85D2-5BCF45A9A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2" y="5596438"/>
            <a:ext cx="1546616" cy="1159962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922AB50-189B-8E40-9907-21AEB3D10E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386122"/>
              </p:ext>
            </p:extLst>
          </p:nvPr>
        </p:nvGraphicFramePr>
        <p:xfrm>
          <a:off x="1985582" y="1229807"/>
          <a:ext cx="6503670" cy="24352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36707">
                  <a:extLst>
                    <a:ext uri="{9D8B030D-6E8A-4147-A177-3AD203B41FA5}">
                      <a16:colId xmlns:a16="http://schemas.microsoft.com/office/drawing/2014/main" val="1285275618"/>
                    </a:ext>
                  </a:extLst>
                </a:gridCol>
                <a:gridCol w="1771212">
                  <a:extLst>
                    <a:ext uri="{9D8B030D-6E8A-4147-A177-3AD203B41FA5}">
                      <a16:colId xmlns:a16="http://schemas.microsoft.com/office/drawing/2014/main" val="39118413"/>
                    </a:ext>
                  </a:extLst>
                </a:gridCol>
                <a:gridCol w="1895751">
                  <a:extLst>
                    <a:ext uri="{9D8B030D-6E8A-4147-A177-3AD203B41FA5}">
                      <a16:colId xmlns:a16="http://schemas.microsoft.com/office/drawing/2014/main" val="3771163933"/>
                    </a:ext>
                  </a:extLst>
                </a:gridCol>
              </a:tblGrid>
              <a:tr h="11110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rebuchet MS" panose="020B0703020202090204" pitchFamily="34" charset="0"/>
                        </a:rPr>
                        <a:t>Group</a:t>
                      </a:r>
                      <a:endParaRPr lang="en-US" sz="1500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rebuchet MS" panose="020B0703020202090204" pitchFamily="34" charset="0"/>
                        </a:rPr>
                        <a:t>Type</a:t>
                      </a:r>
                      <a:endParaRPr lang="en-US" sz="1500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rebuchet MS" panose="020B0703020202090204" pitchFamily="34" charset="0"/>
                        </a:rPr>
                        <a:t>HQ/Main Location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768540292"/>
                  </a:ext>
                </a:extLst>
              </a:tr>
              <a:tr h="31727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rebuchet MS" panose="020B0703020202090204" pitchFamily="34" charset="0"/>
                        </a:rPr>
                        <a:t>American Identity Movement</a:t>
                      </a:r>
                      <a:endParaRPr lang="en-US" sz="1500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rebuchet MS" panose="020B0703020202090204" pitchFamily="34" charset="0"/>
                        </a:rPr>
                        <a:t>White Nationalist</a:t>
                      </a:r>
                      <a:endParaRPr lang="en-US" sz="1500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rebuchet MS" panose="020B0703020202090204" pitchFamily="34" charset="0"/>
                        </a:rPr>
                        <a:t>Seattle</a:t>
                      </a:r>
                      <a:endParaRPr lang="en-US" sz="1500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245853550"/>
                  </a:ext>
                </a:extLst>
              </a:tr>
              <a:tr h="31727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rebuchet MS" panose="020B0703020202090204" pitchFamily="34" charset="0"/>
                        </a:rPr>
                        <a:t>Counter-Currents Publishing</a:t>
                      </a:r>
                      <a:endParaRPr lang="en-US" sz="1500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rebuchet MS" panose="020B0703020202090204" pitchFamily="34" charset="0"/>
                        </a:rPr>
                        <a:t>White Nationalist</a:t>
                      </a:r>
                      <a:endParaRPr lang="en-US" sz="1500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rebuchet MS" panose="020B0703020202090204" pitchFamily="34" charset="0"/>
                        </a:rPr>
                        <a:t>Seattle</a:t>
                      </a:r>
                      <a:endParaRPr lang="en-US" sz="1500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129763581"/>
                  </a:ext>
                </a:extLst>
              </a:tr>
              <a:tr h="31727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rebuchet MS" panose="020B0703020202090204" pitchFamily="34" charset="0"/>
                        </a:rPr>
                        <a:t>Mass Resistance</a:t>
                      </a:r>
                      <a:endParaRPr lang="en-US" sz="1500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rebuchet MS" panose="020B0703020202090204" pitchFamily="34" charset="0"/>
                        </a:rPr>
                        <a:t>Anti-LGBTQ</a:t>
                      </a:r>
                      <a:endParaRPr lang="en-US" sz="1500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rebuchet MS" panose="020B0703020202090204" pitchFamily="34" charset="0"/>
                        </a:rPr>
                        <a:t>Seattle</a:t>
                      </a:r>
                      <a:endParaRPr lang="en-US" sz="1500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631519388"/>
                  </a:ext>
                </a:extLst>
              </a:tr>
              <a:tr h="6720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effectLst/>
                          <a:latin typeface="Trebuchet MS" panose="020B0703020202090204" pitchFamily="34" charset="0"/>
                        </a:rPr>
                        <a:t>Proud Boys (Two Chapters)</a:t>
                      </a:r>
                      <a:endParaRPr lang="en-US" sz="1500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effectLst/>
                          <a:latin typeface="Trebuchet MS" panose="020B0703020202090204" pitchFamily="34" charset="0"/>
                        </a:rPr>
                        <a:t>General Hate</a:t>
                      </a:r>
                      <a:endParaRPr lang="en-US" sz="1500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effectLst/>
                          <a:latin typeface="Trebuchet MS" panose="020B0703020202090204" pitchFamily="34" charset="0"/>
                        </a:rPr>
                        <a:t>Tacoma</a:t>
                      </a:r>
                      <a:endParaRPr lang="en-US" sz="1500">
                        <a:effectLst/>
                        <a:latin typeface="Trebuchet MS" panose="020B070302020209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effectLst/>
                          <a:latin typeface="Trebuchet MS" panose="020B0703020202090204" pitchFamily="34" charset="0"/>
                        </a:rPr>
                        <a:t>Vancouver</a:t>
                      </a:r>
                      <a:endParaRPr lang="en-US" sz="1500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811535704"/>
                  </a:ext>
                </a:extLst>
              </a:tr>
              <a:tr h="34457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rebuchet MS" panose="020B0703020202090204" pitchFamily="34" charset="0"/>
                        </a:rPr>
                        <a:t>Truth In Love Project</a:t>
                      </a:r>
                      <a:endParaRPr lang="en-US" sz="1500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rebuchet MS" panose="020B0703020202090204" pitchFamily="34" charset="0"/>
                        </a:rPr>
                        <a:t>Anti-Muslim</a:t>
                      </a:r>
                      <a:endParaRPr lang="en-US" sz="1500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rebuchet MS" panose="020B0703020202090204" pitchFamily="34" charset="0"/>
                        </a:rPr>
                        <a:t>Chattaroy</a:t>
                      </a:r>
                      <a:endParaRPr lang="en-US" sz="1500">
                        <a:effectLst/>
                        <a:latin typeface="Trebuchet MS" panose="020B070302020209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7146566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9696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526258" y="1084837"/>
            <a:ext cx="722992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526258" y="389171"/>
            <a:ext cx="6479659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b="1">
                <a:solidFill>
                  <a:srgbClr val="C00000"/>
                </a:solidFill>
                <a:latin typeface="Trebuchet MS" charset="0"/>
                <a:ea typeface="Trebuchet MS" charset="0"/>
                <a:cs typeface="Trebuchet MS" charset="0"/>
              </a:rPr>
              <a:t>The FBI Numbers Don’t Add Up</a:t>
            </a:r>
            <a:endParaRPr lang="en-US" sz="2400" b="1">
              <a:solidFill>
                <a:srgbClr val="C00000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69CF6D-DA9E-4C44-882D-5B7A713E6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258" y="1297858"/>
            <a:ext cx="7144956" cy="4308791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  <a:prstDash val="solid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F82C15-95AF-F746-AB21-5EC5AF635C82}"/>
              </a:ext>
            </a:extLst>
          </p:cNvPr>
          <p:cNvSpPr txBox="1"/>
          <p:nvPr/>
        </p:nvSpPr>
        <p:spPr>
          <a:xfrm>
            <a:off x="1526258" y="5739554"/>
            <a:ext cx="6946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rebuchet MS" panose="020B0703020202090204" pitchFamily="34" charset="0"/>
              </a:rPr>
              <a:t>FBI statisticians are doing things right (analysis). They are just not doing the right things (gathering incomplete data</a:t>
            </a:r>
            <a:r>
              <a:rPr lang="en-US" b="1" dirty="0">
                <a:latin typeface="Trebuchet MS" panose="020B0703020202090204" pitchFamily="34" charset="0"/>
              </a:rPr>
              <a:t>).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40977ABF-9711-0E42-9381-770E95888D70}"/>
              </a:ext>
            </a:extLst>
          </p:cNvPr>
          <p:cNvSpPr/>
          <p:nvPr/>
        </p:nvSpPr>
        <p:spPr>
          <a:xfrm>
            <a:off x="7676335" y="6004426"/>
            <a:ext cx="796413" cy="3814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69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585252" y="1070088"/>
            <a:ext cx="722992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5B2C87F-91CD-6546-BE24-B880DDFC2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7071" y="5506518"/>
            <a:ext cx="1817212" cy="12092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B32C349-9B8E-4648-9C33-25AAA0570DF0}"/>
              </a:ext>
            </a:extLst>
          </p:cNvPr>
          <p:cNvSpPr/>
          <p:nvPr/>
        </p:nvSpPr>
        <p:spPr>
          <a:xfrm>
            <a:off x="1585252" y="374422"/>
            <a:ext cx="3435941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b="1" dirty="0">
                <a:solidFill>
                  <a:srgbClr val="C00000"/>
                </a:solidFill>
                <a:latin typeface="Trebuchet MS" panose="020B0703020202090204" pitchFamily="34" charset="0"/>
                <a:ea typeface="Trebuchet MS" charset="0"/>
                <a:cs typeface="Trebuchet MS" charset="0"/>
              </a:rPr>
              <a:t>Fuzzy Numbers</a:t>
            </a:r>
            <a:endParaRPr lang="en-US" sz="2400" b="1" dirty="0">
              <a:solidFill>
                <a:srgbClr val="C00000"/>
              </a:solidFill>
              <a:latin typeface="Trebuchet MS" panose="020B0703020202090204" pitchFamily="34" charset="0"/>
              <a:ea typeface="Trebuchet MS" charset="0"/>
              <a:cs typeface="Trebuchet MS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548A10-66D7-8840-B72E-F9E45705DBAE}"/>
              </a:ext>
            </a:extLst>
          </p:cNvPr>
          <p:cNvSpPr txBox="1"/>
          <p:nvPr/>
        </p:nvSpPr>
        <p:spPr>
          <a:xfrm>
            <a:off x="2057400" y="2150611"/>
            <a:ext cx="64952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latin typeface="Trebuchet MS" panose="020B0703020202090204" pitchFamily="34" charset="0"/>
              </a:rPr>
              <a:t>According to the Bureau of Justice Statistics, </a:t>
            </a:r>
            <a:r>
              <a:rPr lang="en-US" sz="3200" b="1" dirty="0">
                <a:solidFill>
                  <a:srgbClr val="C00000"/>
                </a:solidFill>
                <a:latin typeface="Trebuchet MS" panose="020B0703020202090204" pitchFamily="34" charset="0"/>
              </a:rPr>
              <a:t>54% </a:t>
            </a:r>
            <a:r>
              <a:rPr lang="en-US" sz="2400" b="1" dirty="0">
                <a:latin typeface="Trebuchet MS" panose="020B0703020202090204" pitchFamily="34" charset="0"/>
              </a:rPr>
              <a:t>of hate crimes are never reported to police.</a:t>
            </a:r>
          </a:p>
          <a:p>
            <a:endParaRPr lang="en-US" sz="2400" b="1" dirty="0">
              <a:latin typeface="Trebuchet MS" panose="020B0703020202090204" pitchFamily="34" charset="0"/>
            </a:endParaRPr>
          </a:p>
          <a:p>
            <a:r>
              <a:rPr lang="en-US" sz="2400" b="1" dirty="0">
                <a:latin typeface="Trebuchet MS" panose="020B0703020202090204" pitchFamily="34" charset="0"/>
              </a:rPr>
              <a:t>2.	The FBI relies on hate crimes data from</a:t>
            </a:r>
          </a:p>
          <a:p>
            <a:r>
              <a:rPr lang="en-US" sz="3200" b="1" dirty="0">
                <a:solidFill>
                  <a:srgbClr val="C00000"/>
                </a:solidFill>
                <a:latin typeface="Trebuchet MS" panose="020B0703020202090204" pitchFamily="34" charset="0"/>
              </a:rPr>
              <a:t>	17,000</a:t>
            </a:r>
            <a:r>
              <a:rPr lang="en-US" sz="2400" b="1" dirty="0">
                <a:latin typeface="Trebuchet MS" panose="020B0703020202090204" pitchFamily="34" charset="0"/>
              </a:rPr>
              <a:t> law enforcements nationwide.</a:t>
            </a:r>
          </a:p>
          <a:p>
            <a:endParaRPr lang="en-US" sz="2400" b="1" dirty="0">
              <a:latin typeface="Trebuchet MS" panose="020B0703020202090204" pitchFamily="34" charset="0"/>
            </a:endParaRPr>
          </a:p>
          <a:p>
            <a:r>
              <a:rPr lang="en-US" sz="2400" b="1" dirty="0">
                <a:latin typeface="Trebuchet MS" panose="020B0703020202090204" pitchFamily="34" charset="0"/>
              </a:rPr>
              <a:t>	Fewer than </a:t>
            </a:r>
            <a:r>
              <a:rPr lang="en-US" sz="3200" b="1" dirty="0">
                <a:solidFill>
                  <a:srgbClr val="C00000"/>
                </a:solidFill>
                <a:latin typeface="Trebuchet MS" panose="020B0703020202090204" pitchFamily="34" charset="0"/>
              </a:rPr>
              <a:t>15% </a:t>
            </a:r>
            <a:r>
              <a:rPr lang="en-US" sz="2400" b="1" dirty="0">
                <a:latin typeface="Trebuchet MS" panose="020B0703020202090204" pitchFamily="34" charset="0"/>
              </a:rPr>
              <a:t>of police departments 	submit data to the FBI.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D33943-09D4-154E-994C-1736D74F22DC}"/>
              </a:ext>
            </a:extLst>
          </p:cNvPr>
          <p:cNvSpPr txBox="1"/>
          <p:nvPr/>
        </p:nvSpPr>
        <p:spPr>
          <a:xfrm>
            <a:off x="1585252" y="1371084"/>
            <a:ext cx="5686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rebuchet MS" panose="020B0703020202090204" pitchFamily="34" charset="0"/>
              </a:rPr>
              <a:t>Two Major Flaws in the FBI Data:</a:t>
            </a:r>
          </a:p>
        </p:txBody>
      </p:sp>
    </p:spTree>
    <p:extLst>
      <p:ext uri="{BB962C8B-B14F-4D97-AF65-F5344CB8AC3E}">
        <p14:creationId xmlns:p14="http://schemas.microsoft.com/office/powerpoint/2010/main" val="30100152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90040" y="249332"/>
            <a:ext cx="538160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rebuchet MS"/>
                <a:cs typeface="Trebuchet MS"/>
              </a:rPr>
              <a:t>What Can Be Done to Curb </a:t>
            </a:r>
          </a:p>
          <a:p>
            <a:r>
              <a:rPr lang="en-US" sz="3200" b="1">
                <a:solidFill>
                  <a:srgbClr val="C00000"/>
                </a:solidFill>
                <a:latin typeface="Trebuchet MS"/>
                <a:cs typeface="Trebuchet MS"/>
              </a:rPr>
              <a:t>Anti-AAPI Hate Crimes?</a:t>
            </a:r>
            <a:endParaRPr lang="en-US" sz="2000" b="1">
              <a:solidFill>
                <a:srgbClr val="182BBF"/>
              </a:solidFill>
              <a:latin typeface="Trebuchet MS"/>
              <a:cs typeface="Trebuchet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63040" y="291592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b="1">
              <a:latin typeface="Trebuchet MS"/>
              <a:cs typeface="Trebuchet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5012" y="185569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b="1">
              <a:latin typeface="Trebuchet MS" panose="020B0703020202090204" pitchFamily="34" charset="0"/>
            </a:endParaRP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1647706" y="1395956"/>
            <a:ext cx="678509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365663" y="3253839"/>
            <a:ext cx="3367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7A9E2A-0A6B-4943-938D-1641725DE282}"/>
              </a:ext>
            </a:extLst>
          </p:cNvPr>
          <p:cNvSpPr txBox="1"/>
          <p:nvPr/>
        </p:nvSpPr>
        <p:spPr>
          <a:xfrm>
            <a:off x="2470527" y="2469279"/>
            <a:ext cx="5962273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v"/>
            </a:pPr>
            <a:r>
              <a:rPr lang="en-US" sz="2000" b="1" dirty="0">
                <a:latin typeface="Trebuchet MS" panose="020B0703020202090204" pitchFamily="34" charset="0"/>
              </a:rPr>
              <a:t>Legislative Action</a:t>
            </a:r>
          </a:p>
          <a:p>
            <a:pPr marL="919163" indent="-336550">
              <a:buFont typeface="Wingdings" pitchFamily="2" charset="2"/>
              <a:buChar char="§"/>
            </a:pPr>
            <a:r>
              <a:rPr lang="en-US" dirty="0">
                <a:latin typeface="Trebuchet MS" panose="020B0703020202090204" pitchFamily="34" charset="0"/>
              </a:rPr>
              <a:t>Support House Bill 1071</a:t>
            </a:r>
          </a:p>
          <a:p>
            <a:pPr marL="919163" indent="-336550"/>
            <a:r>
              <a:rPr lang="en-US" dirty="0">
                <a:latin typeface="Trebuchet MS" panose="020B0703020202090204" pitchFamily="34" charset="0"/>
              </a:rPr>
              <a:t>	“Holding Hate Crime Offenders Accountable..”</a:t>
            </a:r>
            <a:endParaRPr lang="en-US" sz="2000" dirty="0">
              <a:latin typeface="Trebuchet MS" panose="020B070302020209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v"/>
            </a:pPr>
            <a:endParaRPr lang="en-US" sz="2000" b="1" dirty="0">
              <a:latin typeface="Trebuchet MS" panose="020B070302020209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v"/>
            </a:pPr>
            <a:r>
              <a:rPr lang="en-US" sz="2000" b="1" dirty="0">
                <a:latin typeface="Trebuchet MS" panose="020B0703020202090204" pitchFamily="34" charset="0"/>
              </a:rPr>
              <a:t>Pre-K and K-12 Education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v"/>
            </a:pPr>
            <a:endParaRPr lang="en-US" sz="2000" b="1" dirty="0">
              <a:latin typeface="Trebuchet MS" panose="020B070302020209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v"/>
            </a:pPr>
            <a:r>
              <a:rPr lang="en-US" sz="2000" b="1" dirty="0">
                <a:latin typeface="Trebuchet MS" panose="020B0703020202090204" pitchFamily="34" charset="0"/>
              </a:rPr>
              <a:t>Small Businesses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v"/>
            </a:pPr>
            <a:endParaRPr lang="en-US" sz="2000" b="1" dirty="0">
              <a:latin typeface="Trebuchet MS" panose="020B070302020209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v"/>
            </a:pPr>
            <a:r>
              <a:rPr lang="en-US" sz="2000" b="1" dirty="0">
                <a:latin typeface="Trebuchet MS" panose="020B0703020202090204" pitchFamily="34" charset="0"/>
              </a:rPr>
              <a:t>Corporate Incentives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v"/>
            </a:pPr>
            <a:endParaRPr lang="en-US" sz="2000" b="1" dirty="0">
              <a:latin typeface="Trebuchet MS" panose="020B070302020209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v"/>
            </a:pPr>
            <a:r>
              <a:rPr lang="en-US" sz="2000" b="1" dirty="0">
                <a:latin typeface="Trebuchet MS" panose="020B0703020202090204" pitchFamily="34" charset="0"/>
              </a:rPr>
              <a:t>Community Organizations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v"/>
            </a:pPr>
            <a:endParaRPr lang="en-US" sz="2000" b="1" dirty="0">
              <a:latin typeface="Trebuchet MS" panose="020B070302020209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v"/>
            </a:pPr>
            <a:r>
              <a:rPr lang="en-US" sz="2000" b="1" dirty="0">
                <a:latin typeface="Trebuchet MS" panose="020B0703020202090204" pitchFamily="34" charset="0"/>
              </a:rPr>
              <a:t>Other?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DBBB3D-A908-854E-9B1A-A8A7EAFA0AD2}"/>
              </a:ext>
            </a:extLst>
          </p:cNvPr>
          <p:cNvSpPr txBox="1"/>
          <p:nvPr/>
        </p:nvSpPr>
        <p:spPr>
          <a:xfrm>
            <a:off x="1913738" y="1592562"/>
            <a:ext cx="5638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rebuchet MS" panose="020B0703020202090204" pitchFamily="34" charset="0"/>
              </a:rPr>
              <a:t>Adopt strategies that include specific options for…</a:t>
            </a:r>
          </a:p>
        </p:txBody>
      </p:sp>
    </p:spTree>
    <p:extLst>
      <p:ext uri="{BB962C8B-B14F-4D97-AF65-F5344CB8AC3E}">
        <p14:creationId xmlns:p14="http://schemas.microsoft.com/office/powerpoint/2010/main" val="37819975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726" y="5541150"/>
            <a:ext cx="1046152" cy="10602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85639" y="262717"/>
            <a:ext cx="48694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rebuchet MS"/>
                <a:cs typeface="Trebuchet MS"/>
              </a:rPr>
              <a:t>Five Ways to Resist Hate</a:t>
            </a:r>
            <a:endParaRPr lang="en-US" sz="2000" b="1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63040" y="291592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b="1">
              <a:latin typeface="Trebuchet MS"/>
              <a:cs typeface="Trebuchet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5012" y="185569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b="1"/>
          </a:p>
        </p:txBody>
      </p:sp>
      <p:sp>
        <p:nvSpPr>
          <p:cNvPr id="10" name="TextBox 9"/>
          <p:cNvSpPr txBox="1"/>
          <p:nvPr/>
        </p:nvSpPr>
        <p:spPr>
          <a:xfrm>
            <a:off x="1467592" y="1239159"/>
            <a:ext cx="7042227" cy="1697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  <a:tabLst>
                <a:tab pos="508000" algn="l"/>
              </a:tabLst>
            </a:pPr>
            <a:r>
              <a:rPr lang="en-US" sz="2300" b="1">
                <a:latin typeface="Trebuchet MS"/>
                <a:cs typeface="Trebuchet MS"/>
              </a:rPr>
              <a:t>1.  	</a:t>
            </a:r>
            <a:r>
              <a:rPr lang="en-US" sz="2400" b="1">
                <a:latin typeface="Trebuchet MS"/>
                <a:cs typeface="Trebuchet MS"/>
              </a:rPr>
              <a:t>Know your local candidates - and VOTE IN 	EVERY ELECTION.</a:t>
            </a:r>
            <a:endParaRPr lang="en-US" sz="2400">
              <a:latin typeface="Trebuchet MS"/>
              <a:cs typeface="Trebuchet MS"/>
            </a:endParaRPr>
          </a:p>
          <a:p>
            <a:pPr marL="457200" indent="-457200">
              <a:spcAft>
                <a:spcPts val="1000"/>
              </a:spcAft>
              <a:buAutoNum type="arabicPeriod" startAt="2"/>
              <a:tabLst>
                <a:tab pos="508000" algn="l"/>
              </a:tabLst>
            </a:pP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Be involved in your own community - </a:t>
            </a:r>
            <a:r>
              <a:rPr lang="en-US" sz="2400" u="sng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and be an ally to other communities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.</a:t>
            </a: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1544470" y="857476"/>
            <a:ext cx="715707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365663" y="3253839"/>
            <a:ext cx="3367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/>
          </a:p>
        </p:txBody>
      </p:sp>
      <p:sp>
        <p:nvSpPr>
          <p:cNvPr id="11" name="TextBox 10"/>
          <p:cNvSpPr txBox="1"/>
          <p:nvPr/>
        </p:nvSpPr>
        <p:spPr>
          <a:xfrm>
            <a:off x="1485639" y="4370113"/>
            <a:ext cx="7215910" cy="1697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  <a:tabLst>
                <a:tab pos="508000" algn="l"/>
              </a:tabLst>
            </a:pP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4.	Teach children about differences at the 	earliest possible age. [Birth is not too early.]</a:t>
            </a:r>
          </a:p>
          <a:p>
            <a:pPr marL="457200" indent="-457200">
              <a:spcAft>
                <a:spcPts val="1000"/>
              </a:spcAft>
              <a:buAutoNum type="arabicPeriod" startAt="5"/>
              <a:tabLst>
                <a:tab pos="508000" algn="l"/>
              </a:tabLst>
            </a:pPr>
            <a:r>
              <a:rPr lang="en-US" sz="2400" b="1">
                <a:latin typeface="Trebuchet MS"/>
                <a:cs typeface="Trebuchet MS"/>
              </a:rPr>
              <a:t>Know -- and adhere to -- your own core values. </a:t>
            </a:r>
            <a:r>
              <a:rPr lang="en-US" sz="1600">
                <a:latin typeface="Trebuchet MS"/>
                <a:cs typeface="Trebuchet MS"/>
              </a:rPr>
              <a:t>[Ref: Significant Emotional Events]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C693BE-587A-2B4A-AA67-8AA0397FCBD9}"/>
              </a:ext>
            </a:extLst>
          </p:cNvPr>
          <p:cNvSpPr/>
          <p:nvPr/>
        </p:nvSpPr>
        <p:spPr>
          <a:xfrm>
            <a:off x="1463040" y="2953182"/>
            <a:ext cx="737124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 startAt="3"/>
              <a:tabLst>
                <a:tab pos="508000" algn="l"/>
              </a:tabLst>
            </a:pPr>
            <a:r>
              <a:rPr lang="en-US" sz="2400" b="1">
                <a:latin typeface="Trebuchet MS"/>
                <a:cs typeface="Trebuchet MS"/>
              </a:rPr>
              <a:t>Empower victims of </a:t>
            </a:r>
            <a:r>
              <a:rPr lang="en-US" sz="2400" b="1">
                <a:latin typeface="Trebuchet MS" panose="020B0703020202090204" pitchFamily="34" charset="0"/>
                <a:cs typeface="Trebuchet MS"/>
              </a:rPr>
              <a:t>hate crimes to file a police report.</a:t>
            </a:r>
          </a:p>
          <a:p>
            <a:pPr>
              <a:tabLst>
                <a:tab pos="508000" algn="l"/>
              </a:tabLst>
            </a:pPr>
            <a:r>
              <a:rPr lang="en-US" b="1">
                <a:latin typeface="Trebuchet MS" panose="020B0703020202090204" pitchFamily="34" charset="0"/>
              </a:rPr>
              <a:t>	</a:t>
            </a:r>
            <a:r>
              <a:rPr lang="en-US" sz="1600">
                <a:latin typeface="Trebuchet MS" panose="020B0703020202090204" pitchFamily="34" charset="0"/>
              </a:rPr>
              <a:t>On Feb 24, California lawmakers allocated $1.4 million to help Asian 	Americans report hate incidents after a string of recent violent 	attacks.</a:t>
            </a:r>
            <a:endParaRPr lang="en-US" sz="1600" b="1">
              <a:latin typeface="Trebuchet MS" panose="020B0703020202090204" pitchFamily="34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24821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DC_LTTRHD_HEADER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2733" y="5601719"/>
            <a:ext cx="4734362" cy="39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114267" y="5161514"/>
            <a:ext cx="1739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rebuchet MS" charset="0"/>
                <a:ea typeface="Trebuchet MS" charset="0"/>
                <a:cs typeface="Trebuchet MS" charset="0"/>
              </a:rPr>
              <a:t>Lonnie Lusardo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63840" y="382609"/>
            <a:ext cx="5455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C00000"/>
                </a:solidFill>
                <a:latin typeface="Trebuchet MS" charset="0"/>
                <a:ea typeface="Trebuchet MS" charset="0"/>
                <a:cs typeface="Trebuchet MS" charset="0"/>
              </a:rPr>
              <a:t>THANK YOU!!!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D4E016-5C06-614A-AF3A-B5EC47D369BE}"/>
              </a:ext>
            </a:extLst>
          </p:cNvPr>
          <p:cNvSpPr txBox="1"/>
          <p:nvPr/>
        </p:nvSpPr>
        <p:spPr>
          <a:xfrm>
            <a:off x="2630301" y="4146168"/>
            <a:ext cx="59887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rebuchet MS" panose="020B0703020202090204" pitchFamily="34" charset="0"/>
              </a:rPr>
              <a:t>Request copies of this slide presentation at: </a:t>
            </a:r>
            <a:r>
              <a:rPr lang="en-US" sz="2200" dirty="0" err="1">
                <a:latin typeface="Trebuchet MS" panose="020B0703020202090204" pitchFamily="34" charset="0"/>
              </a:rPr>
              <a:t>Info@cacaseattle.org</a:t>
            </a:r>
            <a:endParaRPr lang="en-US" sz="2200" dirty="0">
              <a:latin typeface="Trebuchet MS" panose="020B070302020209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00BC98-4AF7-5543-BF17-8858BA7A7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640" y="1329561"/>
            <a:ext cx="1340400" cy="20308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FEDF6D-D543-5249-BC66-95C1C9C26350}"/>
              </a:ext>
            </a:extLst>
          </p:cNvPr>
          <p:cNvSpPr txBox="1"/>
          <p:nvPr/>
        </p:nvSpPr>
        <p:spPr>
          <a:xfrm>
            <a:off x="3049237" y="1587480"/>
            <a:ext cx="515086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rebuchet MS" panose="020B0703020202090204" pitchFamily="34" charset="0"/>
              </a:rPr>
              <a:t>For a personally autographed copy, send an email to:</a:t>
            </a:r>
          </a:p>
          <a:p>
            <a:r>
              <a:rPr lang="en-US" dirty="0">
                <a:latin typeface="Trebuchet MS" panose="020B0703020202090204" pitchFamily="34" charset="0"/>
              </a:rPr>
              <a:t>	</a:t>
            </a:r>
            <a:r>
              <a:rPr lang="en-US" sz="2200" dirty="0" err="1">
                <a:latin typeface="Trebuchet MS" panose="020B0703020202090204" pitchFamily="34" charset="0"/>
              </a:rPr>
              <a:t>Lonnie@diversitycollaborative.com</a:t>
            </a:r>
            <a:r>
              <a:rPr lang="en-US" sz="2200" dirty="0">
                <a:latin typeface="Trebuchet MS" panose="020B0703020202090204" pitchFamily="34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003D00-3C64-9547-A7A3-33A572ACB6B4}"/>
              </a:ext>
            </a:extLst>
          </p:cNvPr>
          <p:cNvSpPr/>
          <p:nvPr/>
        </p:nvSpPr>
        <p:spPr>
          <a:xfrm>
            <a:off x="4924792" y="2550734"/>
            <a:ext cx="13997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latin typeface="Trebuchet MS" panose="020B0703020202090204" pitchFamily="34" charset="0"/>
              </a:rPr>
              <a:t>$16.95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28278F-9F14-1E4D-8B5A-762CCFE3DE26}"/>
              </a:ext>
            </a:extLst>
          </p:cNvPr>
          <p:cNvSpPr txBox="1"/>
          <p:nvPr/>
        </p:nvSpPr>
        <p:spPr>
          <a:xfrm>
            <a:off x="3509529" y="3057226"/>
            <a:ext cx="4004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rebuchet MS" panose="020B0703020202090204" pitchFamily="34" charset="0"/>
              </a:rPr>
              <a:t>Pay by check or via a Venmo account</a:t>
            </a:r>
          </a:p>
          <a:p>
            <a:r>
              <a:rPr lang="en-US" dirty="0">
                <a:latin typeface="Trebuchet MS" panose="020B0703020202090204" pitchFamily="34" charset="0"/>
              </a:rPr>
              <a:t>Postage is paid by C.A.C.A.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8F2A5F-A803-E94B-BE21-40FDB40FFF5C}"/>
              </a:ext>
            </a:extLst>
          </p:cNvPr>
          <p:cNvSpPr/>
          <p:nvPr/>
        </p:nvSpPr>
        <p:spPr>
          <a:xfrm>
            <a:off x="2753860" y="4118547"/>
            <a:ext cx="5515896" cy="7880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19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11180" y="1225434"/>
            <a:ext cx="5867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rgbClr val="C00000"/>
                </a:solidFill>
                <a:latin typeface="Trebuchet MS" charset="0"/>
                <a:ea typeface="Trebuchet MS" charset="0"/>
                <a:cs typeface="Trebuchet MS" charset="0"/>
              </a:rPr>
              <a:t>“Love is the only force capable of transforming an enemy into a friend.”</a:t>
            </a:r>
          </a:p>
          <a:p>
            <a:endParaRPr lang="en-US" sz="3200" b="1">
              <a:latin typeface="Trebuchet MS" charset="0"/>
              <a:ea typeface="Trebuchet MS" charset="0"/>
              <a:cs typeface="Trebuchet MS" charset="0"/>
            </a:endParaRPr>
          </a:p>
          <a:p>
            <a:pPr algn="r"/>
            <a:r>
              <a:rPr lang="en-US" sz="1600">
                <a:latin typeface="Trebuchet MS" charset="0"/>
                <a:ea typeface="Trebuchet MS" charset="0"/>
                <a:cs typeface="Trebuchet MS" charset="0"/>
              </a:rPr>
              <a:t>The Rev. Dr. Martin Luther King Jr.</a:t>
            </a: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80C595-9408-3E43-B47B-EB97A10F0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180" y="3810757"/>
            <a:ext cx="2565620" cy="170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825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7927" y="1326546"/>
            <a:ext cx="739629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  <a:tabLst>
                <a:tab pos="454025" algn="l"/>
              </a:tabLst>
            </a:pPr>
            <a:r>
              <a:rPr lang="en-US" sz="2200" b="1">
                <a:latin typeface="Trebuchet MS" charset="0"/>
                <a:ea typeface="Trebuchet MS" charset="0"/>
                <a:cs typeface="Trebuchet MS" charset="0"/>
              </a:rPr>
              <a:t>What percentage of U.S. hate crimes are committed by members of hate groups?</a:t>
            </a:r>
          </a:p>
          <a:p>
            <a:pPr>
              <a:tabLst>
                <a:tab pos="454025" algn="l"/>
              </a:tabLst>
            </a:pPr>
            <a:r>
              <a:rPr lang="en-US" sz="2200" b="1">
                <a:latin typeface="Trebuchet MS" charset="0"/>
                <a:ea typeface="Trebuchet MS" charset="0"/>
                <a:cs typeface="Trebuchet MS" charset="0"/>
              </a:rPr>
              <a:t>					a. &lt;10%</a:t>
            </a:r>
          </a:p>
          <a:p>
            <a:pPr>
              <a:tabLst>
                <a:tab pos="454025" algn="l"/>
              </a:tabLst>
            </a:pPr>
            <a:r>
              <a:rPr lang="en-US" sz="2200" b="1">
                <a:latin typeface="Trebuchet MS" charset="0"/>
                <a:ea typeface="Trebuchet MS" charset="0"/>
                <a:cs typeface="Trebuchet MS" charset="0"/>
              </a:rPr>
              <a:t>					b. 11% - 35%</a:t>
            </a:r>
          </a:p>
          <a:p>
            <a:pPr>
              <a:tabLst>
                <a:tab pos="454025" algn="l"/>
              </a:tabLst>
            </a:pPr>
            <a:r>
              <a:rPr lang="en-US" sz="2200" b="1">
                <a:latin typeface="Trebuchet MS" charset="0"/>
                <a:ea typeface="Trebuchet MS" charset="0"/>
                <a:cs typeface="Trebuchet MS" charset="0"/>
              </a:rPr>
              <a:t> 					c. 36% - 65%</a:t>
            </a:r>
          </a:p>
          <a:p>
            <a:pPr>
              <a:tabLst>
                <a:tab pos="454025" algn="l"/>
              </a:tabLst>
            </a:pPr>
            <a:r>
              <a:rPr lang="en-US" sz="2200" b="1">
                <a:latin typeface="Trebuchet MS" charset="0"/>
                <a:ea typeface="Trebuchet MS" charset="0"/>
                <a:cs typeface="Trebuchet MS" charset="0"/>
              </a:rPr>
              <a:t>					d. &gt;65%</a:t>
            </a:r>
          </a:p>
          <a:p>
            <a:pPr>
              <a:tabLst>
                <a:tab pos="454025" algn="l"/>
              </a:tabLst>
            </a:pPr>
            <a:r>
              <a:rPr lang="en-US" sz="2200" b="1">
                <a:latin typeface="Trebuchet MS" charset="0"/>
                <a:ea typeface="Trebuchet MS" charset="0"/>
                <a:cs typeface="Trebuchet MS" charset="0"/>
              </a:rPr>
              <a:t>			</a:t>
            </a:r>
          </a:p>
        </p:txBody>
      </p:sp>
      <p:sp>
        <p:nvSpPr>
          <p:cNvPr id="4" name="Rectangle 3"/>
          <p:cNvSpPr/>
          <p:nvPr/>
        </p:nvSpPr>
        <p:spPr>
          <a:xfrm>
            <a:off x="1437225" y="397695"/>
            <a:ext cx="61913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rebuchet MS" charset="0"/>
                <a:ea typeface="Trebuchet MS" charset="0"/>
                <a:cs typeface="Trebuchet MS" charset="0"/>
              </a:rPr>
              <a:t>Test Your Awareness… (5 Questions)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57923" y="3647898"/>
            <a:ext cx="728407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 startAt="2"/>
              <a:tabLst>
                <a:tab pos="454025" algn="l"/>
              </a:tabLst>
            </a:pPr>
            <a:r>
              <a:rPr lang="en-US" sz="2200" b="1">
                <a:latin typeface="Trebuchet MS" charset="0"/>
                <a:ea typeface="Trebuchet MS" charset="0"/>
                <a:cs typeface="Trebuchet MS" charset="0"/>
              </a:rPr>
              <a:t>What percentage of U.S. hate crimes are reported to police?</a:t>
            </a:r>
          </a:p>
          <a:p>
            <a:pPr>
              <a:tabLst>
                <a:tab pos="454025" algn="l"/>
              </a:tabLst>
            </a:pPr>
            <a:r>
              <a:rPr lang="en-US" sz="2200" b="1">
                <a:latin typeface="Trebuchet MS" charset="0"/>
                <a:ea typeface="Trebuchet MS" charset="0"/>
                <a:cs typeface="Trebuchet MS" charset="0"/>
              </a:rPr>
              <a:t>					a. &lt;10%</a:t>
            </a:r>
          </a:p>
          <a:p>
            <a:pPr>
              <a:tabLst>
                <a:tab pos="454025" algn="l"/>
              </a:tabLst>
            </a:pPr>
            <a:r>
              <a:rPr lang="en-US" sz="2200" b="1">
                <a:latin typeface="Trebuchet MS" charset="0"/>
                <a:ea typeface="Trebuchet MS" charset="0"/>
                <a:cs typeface="Trebuchet MS" charset="0"/>
              </a:rPr>
              <a:t>					b. 11% - 35%</a:t>
            </a:r>
          </a:p>
          <a:p>
            <a:pPr>
              <a:tabLst>
                <a:tab pos="454025" algn="l"/>
              </a:tabLst>
            </a:pPr>
            <a:r>
              <a:rPr lang="en-US" sz="2200" b="1">
                <a:latin typeface="Trebuchet MS" charset="0"/>
                <a:ea typeface="Trebuchet MS" charset="0"/>
                <a:cs typeface="Trebuchet MS" charset="0"/>
              </a:rPr>
              <a:t> 					c. 36% - 65%</a:t>
            </a:r>
          </a:p>
          <a:p>
            <a:pPr>
              <a:tabLst>
                <a:tab pos="454025" algn="l"/>
              </a:tabLst>
            </a:pPr>
            <a:r>
              <a:rPr lang="en-US" sz="2200" b="1">
                <a:latin typeface="Trebuchet MS" charset="0"/>
                <a:ea typeface="Trebuchet MS" charset="0"/>
                <a:cs typeface="Trebuchet MS" charset="0"/>
              </a:rPr>
              <a:t>					d. &gt;65%</a:t>
            </a:r>
          </a:p>
          <a:p>
            <a:pPr marL="457200" indent="-457200">
              <a:buAutoNum type="arabicPeriod" startAt="2"/>
              <a:tabLst>
                <a:tab pos="454025" algn="l"/>
              </a:tabLst>
            </a:pPr>
            <a:endParaRPr lang="en-US" sz="2200">
              <a:latin typeface="Trebuchet MS" charset="0"/>
              <a:ea typeface="Trebuchet MS" charset="0"/>
              <a:cs typeface="Trebuchet MS" charset="0"/>
            </a:endParaRP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1475699" y="953191"/>
            <a:ext cx="595748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1D5C2734-A4ED-1748-A264-96C0D757C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3899" y="199472"/>
            <a:ext cx="1301608" cy="13016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4C6A22-376B-464A-9DF4-EA5C1288E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9798" y="2147998"/>
            <a:ext cx="1529976" cy="12585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AABDF4E-EFA1-FC4E-B07E-3DEC5FA24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4925" y="4573587"/>
            <a:ext cx="1536524" cy="153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5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75699" y="1303832"/>
            <a:ext cx="7572681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">
              <a:tabLst>
                <a:tab pos="454025" algn="l"/>
              </a:tabLst>
            </a:pPr>
            <a:r>
              <a:rPr lang="en-US" sz="2200" b="1">
                <a:latin typeface="Trebuchet MS" charset="0"/>
                <a:ea typeface="Trebuchet MS" charset="0"/>
                <a:cs typeface="Trebuchet MS" charset="0"/>
              </a:rPr>
              <a:t>3.	True/False: </a:t>
            </a:r>
          </a:p>
          <a:p>
            <a:pPr marL="582613">
              <a:tabLst>
                <a:tab pos="454025" algn="l"/>
              </a:tabLst>
            </a:pPr>
            <a:r>
              <a:rPr lang="en-US" sz="500" b="1">
                <a:latin typeface="Trebuchet MS" charset="0"/>
                <a:ea typeface="Trebuchet MS" charset="0"/>
                <a:cs typeface="Trebuchet MS" charset="0"/>
              </a:rPr>
              <a:t>			</a:t>
            </a:r>
          </a:p>
          <a:p>
            <a:pPr marL="919163" indent="-336550">
              <a:buFont typeface="Courier New" panose="02070309020205020404" pitchFamily="49" charset="0"/>
              <a:buChar char="o"/>
              <a:tabLst>
                <a:tab pos="850900" algn="l"/>
              </a:tabLst>
            </a:pPr>
            <a:r>
              <a:rPr lang="en-US" sz="2200" b="1">
                <a:latin typeface="Trebuchet MS" charset="0"/>
                <a:ea typeface="Trebuchet MS" charset="0"/>
                <a:cs typeface="Trebuchet MS" charset="0"/>
              </a:rPr>
              <a:t>The number of hate CRIMES committed every year is based on reliable statistical evidence.</a:t>
            </a:r>
          </a:p>
          <a:p>
            <a:pPr marL="582613">
              <a:tabLst>
                <a:tab pos="454025" algn="l"/>
              </a:tabLst>
            </a:pPr>
            <a:r>
              <a:rPr lang="en-US" sz="2200" b="1">
                <a:latin typeface="Trebuchet MS" charset="0"/>
                <a:ea typeface="Trebuchet MS" charset="0"/>
                <a:cs typeface="Trebuchet MS" charset="0"/>
              </a:rPr>
              <a:t>		a. True		b. False</a:t>
            </a:r>
            <a:endParaRPr lang="en-US" sz="500" b="1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176396-FFEF-3F4D-BD1A-CC169370BC59}"/>
              </a:ext>
            </a:extLst>
          </p:cNvPr>
          <p:cNvSpPr/>
          <p:nvPr/>
        </p:nvSpPr>
        <p:spPr>
          <a:xfrm>
            <a:off x="1437225" y="397695"/>
            <a:ext cx="61913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rebuchet MS" charset="0"/>
                <a:ea typeface="Trebuchet MS" charset="0"/>
                <a:cs typeface="Trebuchet MS" charset="0"/>
              </a:rPr>
              <a:t>Test Your Awareness… (5 Questions)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E2875F5-3514-DE4B-9DE2-9A556E091C6E}"/>
              </a:ext>
            </a:extLst>
          </p:cNvPr>
          <p:cNvCxnSpPr>
            <a:cxnSpLocks/>
          </p:cNvCxnSpPr>
          <p:nvPr/>
        </p:nvCxnSpPr>
        <p:spPr>
          <a:xfrm>
            <a:off x="1475699" y="953191"/>
            <a:ext cx="595748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9E9CF84B-600F-1747-86A4-48546FFA0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3899" y="199472"/>
            <a:ext cx="1301608" cy="13016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A2311D-1A25-0142-937C-AE6E5A4AB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1122" y="3859331"/>
            <a:ext cx="1399110" cy="15503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CD7628-ABF5-3F44-AA38-F33527EBEFF1}"/>
              </a:ext>
            </a:extLst>
          </p:cNvPr>
          <p:cNvSpPr txBox="1"/>
          <p:nvPr/>
        </p:nvSpPr>
        <p:spPr>
          <a:xfrm>
            <a:off x="1529487" y="3120888"/>
            <a:ext cx="74651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54025" algn="l"/>
              </a:tabLst>
            </a:pPr>
            <a:r>
              <a:rPr lang="en-US" sz="2200" b="1">
                <a:latin typeface="Trebuchet MS" charset="0"/>
                <a:ea typeface="Trebuchet MS" charset="0"/>
                <a:cs typeface="Trebuchet MS" charset="0"/>
              </a:rPr>
              <a:t>4.	How many women and men are members of U.S. 	hate groups?</a:t>
            </a:r>
          </a:p>
          <a:p>
            <a:pPr>
              <a:tabLst>
                <a:tab pos="454025" algn="l"/>
              </a:tabLst>
            </a:pPr>
            <a:r>
              <a:rPr lang="en-US" sz="2200" b="1">
                <a:latin typeface="Trebuchet MS" charset="0"/>
                <a:ea typeface="Trebuchet MS" charset="0"/>
                <a:cs typeface="Trebuchet MS" charset="0"/>
              </a:rPr>
              <a:t>			a. &lt;100,000			</a:t>
            </a:r>
          </a:p>
          <a:p>
            <a:pPr>
              <a:tabLst>
                <a:tab pos="454025" algn="l"/>
              </a:tabLst>
            </a:pPr>
            <a:r>
              <a:rPr lang="en-US" sz="2200" b="1">
                <a:latin typeface="Trebuchet MS" charset="0"/>
                <a:ea typeface="Trebuchet MS" charset="0"/>
                <a:cs typeface="Trebuchet MS" charset="0"/>
              </a:rPr>
              <a:t>			b. 100,001-300,000</a:t>
            </a:r>
          </a:p>
          <a:p>
            <a:pPr>
              <a:tabLst>
                <a:tab pos="454025" algn="l"/>
              </a:tabLst>
            </a:pPr>
            <a:r>
              <a:rPr lang="en-US" sz="2200" b="1">
                <a:latin typeface="Trebuchet MS" charset="0"/>
                <a:ea typeface="Trebuchet MS" charset="0"/>
                <a:cs typeface="Trebuchet MS" charset="0"/>
              </a:rPr>
              <a:t>			c. 300,001-500,000</a:t>
            </a:r>
          </a:p>
          <a:p>
            <a:pPr>
              <a:tabLst>
                <a:tab pos="454025" algn="l"/>
              </a:tabLst>
            </a:pPr>
            <a:r>
              <a:rPr lang="en-US" sz="2200" b="1">
                <a:latin typeface="Trebuchet MS" charset="0"/>
                <a:ea typeface="Trebuchet MS" charset="0"/>
                <a:cs typeface="Trebuchet MS" charset="0"/>
              </a:rPr>
              <a:t>			d. None of the above</a:t>
            </a:r>
          </a:p>
        </p:txBody>
      </p:sp>
    </p:spTree>
    <p:extLst>
      <p:ext uri="{BB962C8B-B14F-4D97-AF65-F5344CB8AC3E}">
        <p14:creationId xmlns:p14="http://schemas.microsoft.com/office/powerpoint/2010/main" val="2282464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77" y="2196384"/>
            <a:ext cx="722539" cy="7225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C7027F5-4638-9541-8785-E2A2262CBD13}"/>
              </a:ext>
            </a:extLst>
          </p:cNvPr>
          <p:cNvSpPr/>
          <p:nvPr/>
        </p:nvSpPr>
        <p:spPr>
          <a:xfrm>
            <a:off x="1437225" y="397695"/>
            <a:ext cx="61913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rebuchet MS" charset="0"/>
                <a:ea typeface="Trebuchet MS" charset="0"/>
                <a:cs typeface="Trebuchet MS" charset="0"/>
              </a:rPr>
              <a:t>Test Your Awareness… (5 Questions)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FE30CF1-D03C-8747-85E5-07136305C956}"/>
              </a:ext>
            </a:extLst>
          </p:cNvPr>
          <p:cNvCxnSpPr>
            <a:cxnSpLocks/>
          </p:cNvCxnSpPr>
          <p:nvPr/>
        </p:nvCxnSpPr>
        <p:spPr>
          <a:xfrm>
            <a:off x="1475699" y="953191"/>
            <a:ext cx="595748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A0564DCB-80AA-A94B-8A88-FDD87FC43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4329" y="2973691"/>
            <a:ext cx="2689029" cy="17894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B12DC5-689C-3643-B4C5-22EE0FE1C1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3899" y="199472"/>
            <a:ext cx="1301608" cy="13016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6C0646-2F75-AE41-89E5-03744461B418}"/>
              </a:ext>
            </a:extLst>
          </p:cNvPr>
          <p:cNvSpPr/>
          <p:nvPr/>
        </p:nvSpPr>
        <p:spPr>
          <a:xfrm>
            <a:off x="2246912" y="204176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14288">
              <a:tabLst>
                <a:tab pos="454025" algn="l"/>
              </a:tabLst>
            </a:pPr>
            <a:r>
              <a:rPr lang="en-US" b="1">
                <a:latin typeface="Trebuchet MS" charset="0"/>
                <a:ea typeface="Trebuchet MS" charset="0"/>
                <a:cs typeface="Trebuchet MS" charset="0"/>
              </a:rPr>
              <a:t>5.	How many hate groups are based in 	Washington State?</a:t>
            </a:r>
          </a:p>
          <a:p>
            <a:pPr>
              <a:tabLst>
                <a:tab pos="454025" algn="l"/>
              </a:tabLst>
            </a:pPr>
            <a:r>
              <a:rPr lang="en-US" b="1">
                <a:latin typeface="Trebuchet MS" charset="0"/>
                <a:ea typeface="Trebuchet MS" charset="0"/>
                <a:cs typeface="Trebuchet MS" charset="0"/>
              </a:rPr>
              <a:t>			a. &lt;10</a:t>
            </a:r>
          </a:p>
          <a:p>
            <a:pPr>
              <a:tabLst>
                <a:tab pos="454025" algn="l"/>
              </a:tabLst>
            </a:pPr>
            <a:r>
              <a:rPr lang="en-US" b="1">
                <a:latin typeface="Trebuchet MS" charset="0"/>
                <a:ea typeface="Trebuchet MS" charset="0"/>
                <a:cs typeface="Trebuchet MS" charset="0"/>
              </a:rPr>
              <a:t>			b. 11-30</a:t>
            </a:r>
          </a:p>
          <a:p>
            <a:pPr>
              <a:tabLst>
                <a:tab pos="454025" algn="l"/>
              </a:tabLst>
            </a:pPr>
            <a:r>
              <a:rPr lang="en-US" b="1">
                <a:latin typeface="Trebuchet MS" charset="0"/>
                <a:ea typeface="Trebuchet MS" charset="0"/>
                <a:cs typeface="Trebuchet MS" charset="0"/>
              </a:rPr>
              <a:t> 			c. 31-60</a:t>
            </a:r>
          </a:p>
          <a:p>
            <a:pPr>
              <a:tabLst>
                <a:tab pos="454025" algn="l"/>
              </a:tabLst>
            </a:pPr>
            <a:r>
              <a:rPr lang="en-US" b="1">
                <a:latin typeface="Trebuchet MS" charset="0"/>
                <a:ea typeface="Trebuchet MS" charset="0"/>
                <a:cs typeface="Trebuchet MS" charset="0"/>
              </a:rPr>
              <a:t>			d. 61-75</a:t>
            </a:r>
          </a:p>
        </p:txBody>
      </p:sp>
    </p:spTree>
    <p:extLst>
      <p:ext uri="{BB962C8B-B14F-4D97-AF65-F5344CB8AC3E}">
        <p14:creationId xmlns:p14="http://schemas.microsoft.com/office/powerpoint/2010/main" val="1132149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7945" y="1318803"/>
            <a:ext cx="649845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>
              <a:spcAft>
                <a:spcPts val="1200"/>
              </a:spcAft>
            </a:pPr>
            <a:r>
              <a:rPr lang="en-US" sz="2800" b="1">
                <a:solidFill>
                  <a:srgbClr val="C00000"/>
                </a:solidFill>
                <a:latin typeface="Trebuchet MS" charset="0"/>
                <a:ea typeface="Trebuchet MS" charset="0"/>
                <a:cs typeface="Trebuchet MS" charset="0"/>
              </a:rPr>
              <a:t>What MOST Americans know about hate groups and hate crimes is...</a:t>
            </a:r>
          </a:p>
          <a:p>
            <a:pPr marL="14288">
              <a:spcAft>
                <a:spcPts val="1200"/>
              </a:spcAft>
              <a:tabLst>
                <a:tab pos="1363663" algn="l"/>
              </a:tabLst>
            </a:pPr>
            <a:r>
              <a:rPr lang="en-US" sz="2800" b="1">
                <a:latin typeface="Trebuchet MS" charset="0"/>
                <a:ea typeface="Trebuchet MS" charset="0"/>
                <a:cs typeface="Trebuchet MS" charset="0"/>
              </a:rPr>
              <a:t>	Misleading</a:t>
            </a:r>
          </a:p>
          <a:p>
            <a:pPr marL="14288">
              <a:spcAft>
                <a:spcPts val="1200"/>
              </a:spcAft>
              <a:tabLst>
                <a:tab pos="1363663" algn="l"/>
              </a:tabLst>
            </a:pPr>
            <a:r>
              <a:rPr lang="en-US" sz="2800" b="1">
                <a:latin typeface="Trebuchet MS" charset="0"/>
                <a:ea typeface="Trebuchet MS" charset="0"/>
                <a:cs typeface="Trebuchet MS" charset="0"/>
              </a:rPr>
              <a:t>	Incomplete</a:t>
            </a:r>
          </a:p>
          <a:p>
            <a:pPr marL="14288">
              <a:spcAft>
                <a:spcPts val="1200"/>
              </a:spcAft>
              <a:tabLst>
                <a:tab pos="1363663" algn="l"/>
              </a:tabLst>
            </a:pPr>
            <a:r>
              <a:rPr lang="en-US" sz="2800" b="1">
                <a:latin typeface="Trebuchet MS" charset="0"/>
                <a:ea typeface="Trebuchet MS" charset="0"/>
                <a:cs typeface="Trebuchet MS" charset="0"/>
              </a:rPr>
              <a:t>	Or Dead WRONG</a:t>
            </a:r>
            <a:endParaRPr lang="en-US" sz="2800"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F45774-4411-5448-AB9E-7FE784959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417" y="4280339"/>
            <a:ext cx="2114439" cy="163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35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C13588-2C99-4C44-865D-A297439BF241}"/>
              </a:ext>
            </a:extLst>
          </p:cNvPr>
          <p:cNvSpPr/>
          <p:nvPr/>
        </p:nvSpPr>
        <p:spPr>
          <a:xfrm>
            <a:off x="1430998" y="1198402"/>
            <a:ext cx="7344292" cy="121967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463040" y="917742"/>
            <a:ext cx="754624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63040" y="29159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>
              <a:latin typeface="Trebuchet MS"/>
              <a:cs typeface="Trebuchet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5012" y="18556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/>
          </a:p>
        </p:txBody>
      </p:sp>
      <p:sp>
        <p:nvSpPr>
          <p:cNvPr id="10" name="TextBox 9"/>
          <p:cNvSpPr txBox="1"/>
          <p:nvPr/>
        </p:nvSpPr>
        <p:spPr>
          <a:xfrm>
            <a:off x="1555373" y="2698738"/>
            <a:ext cx="6788017" cy="3406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400"/>
              </a:spcAft>
              <a:buFont typeface="Courier New" charset="0"/>
              <a:buChar char="o"/>
            </a:pPr>
            <a:r>
              <a:rPr lang="en-US" sz="2400" b="1" dirty="0">
                <a:solidFill>
                  <a:srgbClr val="C00000"/>
                </a:solidFill>
                <a:latin typeface="Trebuchet MS" charset="0"/>
                <a:ea typeface="Trebuchet MS" charset="0"/>
                <a:cs typeface="Trebuchet MS" charset="0"/>
              </a:rPr>
              <a:t>2,800</a:t>
            </a:r>
            <a:r>
              <a:rPr lang="en-US" sz="2400" b="1" dirty="0">
                <a:latin typeface="Trebuchet MS" charset="0"/>
                <a:ea typeface="Trebuchet MS" charset="0"/>
                <a:cs typeface="Trebuchet MS" charset="0"/>
              </a:rPr>
              <a:t> anti-Asian bias incidents were cited between 3/19 and 12/31 2020</a:t>
            </a:r>
          </a:p>
          <a:p>
            <a:pPr marL="342900" indent="-342900">
              <a:spcAft>
                <a:spcPts val="1400"/>
              </a:spcAft>
              <a:buFont typeface="Courier New" charset="0"/>
              <a:buChar char="o"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Between March &amp; May 2020, the UN reported more than </a:t>
            </a:r>
            <a:r>
              <a:rPr lang="en-US" sz="2400" b="1" dirty="0">
                <a:solidFill>
                  <a:srgbClr val="C00000"/>
                </a:solidFill>
                <a:latin typeface="Trebuchet MS" charset="0"/>
                <a:ea typeface="Trebuchet MS" charset="0"/>
                <a:cs typeface="Trebuchet MS" charset="0"/>
              </a:rPr>
              <a:t>1,800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 racist incidents against Asian Americans</a:t>
            </a:r>
          </a:p>
          <a:p>
            <a:pPr marL="342900" indent="-342900">
              <a:spcAft>
                <a:spcPts val="1400"/>
              </a:spcAft>
              <a:buFont typeface="Courier New" charset="0"/>
              <a:buChar char="o"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The NYPD reported that hate crimes motivated by anti-Asian sentiment jumped </a:t>
            </a:r>
            <a:r>
              <a:rPr lang="en-US" sz="2400" b="1" dirty="0">
                <a:solidFill>
                  <a:srgbClr val="C00000"/>
                </a:solidFill>
                <a:latin typeface="Trebuchet MS" charset="0"/>
                <a:ea typeface="Trebuchet MS" charset="0"/>
                <a:cs typeface="Trebuchet MS" charset="0"/>
              </a:rPr>
              <a:t>1,900%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 in NYC in 2020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84941" y="416089"/>
            <a:ext cx="46506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rebuchet MS"/>
                <a:cs typeface="Trebuchet MS"/>
              </a:rPr>
              <a:t>Anti-AAPI Hate on the Rise</a:t>
            </a:r>
            <a:endParaRPr lang="en-US" b="1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34BA65-7D3D-454F-B8C8-47062DB3372B}"/>
              </a:ext>
            </a:extLst>
          </p:cNvPr>
          <p:cNvSpPr txBox="1"/>
          <p:nvPr/>
        </p:nvSpPr>
        <p:spPr>
          <a:xfrm>
            <a:off x="1580928" y="1339799"/>
            <a:ext cx="7337265" cy="1472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400" b="1" i="1">
                <a:solidFill>
                  <a:srgbClr val="C00000"/>
                </a:solidFill>
                <a:latin typeface="Trebuchet MS" charset="0"/>
                <a:ea typeface="Trebuchet MS" charset="0"/>
                <a:cs typeface="Trebuchet MS" charset="0"/>
              </a:rPr>
              <a:t>Average</a:t>
            </a:r>
            <a:r>
              <a:rPr lang="en-US" sz="2400" b="1">
                <a:solidFill>
                  <a:srgbClr val="C00000"/>
                </a:solidFill>
                <a:latin typeface="Trebuchet MS" charset="0"/>
                <a:ea typeface="Trebuchet MS" charset="0"/>
                <a:cs typeface="Trebuchet MS" charset="0"/>
              </a:rPr>
              <a:t> annual AAPI hate crimes deaths: 3</a:t>
            </a:r>
          </a:p>
          <a:p>
            <a:pPr>
              <a:buClr>
                <a:srgbClr val="C00000"/>
              </a:buClr>
            </a:pPr>
            <a:endParaRPr lang="en-US" sz="1200" b="1">
              <a:solidFill>
                <a:srgbClr val="C00000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342900" indent="-342900">
              <a:spcAft>
                <a:spcPts val="14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400" b="1">
                <a:solidFill>
                  <a:srgbClr val="C00000"/>
                </a:solidFill>
                <a:latin typeface="Trebuchet MS" charset="0"/>
                <a:ea typeface="Trebuchet MS" charset="0"/>
                <a:cs typeface="Trebuchet MS" charset="0"/>
              </a:rPr>
              <a:t>AAPI Hate Crime Deaths in 2019: 27 (up 800%)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110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463040" y="917742"/>
            <a:ext cx="754624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63040" y="29159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>
              <a:latin typeface="Trebuchet MS" panose="020B0703020202090204" pitchFamily="34" charset="0"/>
              <a:cs typeface="Trebuchet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5012" y="18556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>
              <a:latin typeface="Trebuchet MS" panose="020B070302020209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11201" y="386593"/>
            <a:ext cx="5118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rebuchet MS" panose="020B0703020202090204" pitchFamily="34" charset="0"/>
                <a:cs typeface="Trebuchet MS"/>
              </a:rPr>
              <a:t>Local Hate Crime Convictions</a:t>
            </a:r>
            <a:endParaRPr lang="en-US" b="1" dirty="0">
              <a:solidFill>
                <a:srgbClr val="C00000"/>
              </a:solidFill>
              <a:latin typeface="Trebuchet MS" panose="020B0703020202090204" pitchFamily="34" charset="0"/>
              <a:cs typeface="Trebuchet M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3EC95C-8EC1-9247-B165-72169B0EFAE8}"/>
              </a:ext>
            </a:extLst>
          </p:cNvPr>
          <p:cNvSpPr txBox="1"/>
          <p:nvPr/>
        </p:nvSpPr>
        <p:spPr>
          <a:xfrm>
            <a:off x="1311201" y="1526116"/>
            <a:ext cx="69773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6725"/>
            <a:r>
              <a:rPr lang="en-US" sz="2400" b="1" dirty="0">
                <a:latin typeface="Trebuchet MS" panose="020B0703020202090204" pitchFamily="34" charset="0"/>
              </a:rPr>
              <a:t>In Seattle alone, between 2012-2017 less than 10% of reported hate crimes resulted in hate crime convictions.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8FB25A-F3A3-DC43-BA69-88DDE3F43FB2}"/>
              </a:ext>
            </a:extLst>
          </p:cNvPr>
          <p:cNvSpPr txBox="1"/>
          <p:nvPr/>
        </p:nvSpPr>
        <p:spPr>
          <a:xfrm>
            <a:off x="1462653" y="3456242"/>
            <a:ext cx="73417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rebuchet MS" panose="020B0703020202090204" pitchFamily="34" charset="0"/>
              </a:rPr>
              <a:t>Lawyers who represent hate crime offenders are effective in getting charges reduced.</a:t>
            </a:r>
          </a:p>
          <a:p>
            <a:endParaRPr lang="en-US" sz="2200" dirty="0">
              <a:latin typeface="Trebuchet MS" panose="020B0703020202090204" pitchFamily="34" charset="0"/>
            </a:endParaRPr>
          </a:p>
          <a:p>
            <a:r>
              <a:rPr lang="en-US" sz="2200" dirty="0">
                <a:latin typeface="Trebuchet MS" panose="020B0703020202090204" pitchFamily="34" charset="0"/>
              </a:rPr>
              <a:t>In addition to hate crimes, Asian Americans also face the consequences of the “Model Minority” myth in health care, etc. (e.g. Not all Asians are perceived as equal.) </a:t>
            </a:r>
          </a:p>
        </p:txBody>
      </p:sp>
    </p:spTree>
    <p:extLst>
      <p:ext uri="{BB962C8B-B14F-4D97-AF65-F5344CB8AC3E}">
        <p14:creationId xmlns:p14="http://schemas.microsoft.com/office/powerpoint/2010/main" val="1361398124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27485</TotalTime>
  <Words>1840</Words>
  <Application>Microsoft Macintosh PowerPoint</Application>
  <PresentationFormat>On-screen Show (4:3)</PresentationFormat>
  <Paragraphs>305</Paragraphs>
  <Slides>26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ＭＳ Ｐゴシック</vt:lpstr>
      <vt:lpstr>Arial</vt:lpstr>
      <vt:lpstr>Calibri</vt:lpstr>
      <vt:lpstr>Century Gothic</vt:lpstr>
      <vt:lpstr>Courier New</vt:lpstr>
      <vt:lpstr>Times New Roman</vt:lpstr>
      <vt:lpstr>Trebuchet MS</vt:lpstr>
      <vt:lpstr>Wingdings</vt:lpstr>
      <vt:lpstr>Wingdings 3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Diversity Collaborative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lonnie lusardo</dc:creator>
  <cp:lastModifiedBy>Lonnie Lusardo</cp:lastModifiedBy>
  <cp:revision>473</cp:revision>
  <cp:lastPrinted>2014-03-25T21:30:54Z</cp:lastPrinted>
  <dcterms:created xsi:type="dcterms:W3CDTF">2014-03-25T19:57:43Z</dcterms:created>
  <dcterms:modified xsi:type="dcterms:W3CDTF">2021-02-27T01:59:51Z</dcterms:modified>
</cp:coreProperties>
</file>